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5" r:id="rId4"/>
    <p:sldId id="291" r:id="rId5"/>
    <p:sldId id="290" r:id="rId6"/>
    <p:sldId id="292" r:id="rId7"/>
    <p:sldId id="260" r:id="rId8"/>
    <p:sldId id="284" r:id="rId9"/>
    <p:sldId id="261" r:id="rId10"/>
    <p:sldId id="267" r:id="rId11"/>
    <p:sldId id="283" r:id="rId12"/>
    <p:sldId id="266" r:id="rId13"/>
    <p:sldId id="265" r:id="rId14"/>
    <p:sldId id="268" r:id="rId15"/>
    <p:sldId id="259" r:id="rId16"/>
    <p:sldId id="270" r:id="rId17"/>
    <p:sldId id="281" r:id="rId18"/>
    <p:sldId id="282" r:id="rId19"/>
    <p:sldId id="269" r:id="rId20"/>
    <p:sldId id="280" r:id="rId21"/>
    <p:sldId id="289" r:id="rId22"/>
    <p:sldId id="279" r:id="rId23"/>
    <p:sldId id="271" r:id="rId24"/>
    <p:sldId id="272" r:id="rId25"/>
    <p:sldId id="273" r:id="rId26"/>
    <p:sldId id="274" r:id="rId27"/>
    <p:sldId id="286" r:id="rId28"/>
    <p:sldId id="288" r:id="rId2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/>
    <p:restoredTop sz="92172"/>
  </p:normalViewPr>
  <p:slideViewPr>
    <p:cSldViewPr snapToGrid="0" snapToObjects="1">
      <p:cViewPr>
        <p:scale>
          <a:sx n="66" d="100"/>
          <a:sy n="66" d="100"/>
        </p:scale>
        <p:origin x="65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FC0D4-DA4B-43F8-8E50-1BD2188C1DF8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8BC68-553A-48DD-9DE7-61E93F8CD7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5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BC68-553A-48DD-9DE7-61E93F8CD761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26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94A-30DD-F949-8BFF-BAD77391798B}" type="datetimeFigureOut">
              <a:rPr lang="es-ES_tradnl" smtClean="0"/>
              <a:t>10/10/2023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107F-C919-2A47-8903-17B9C0D47C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5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94A-30DD-F949-8BFF-BAD77391798B}" type="datetimeFigureOut">
              <a:rPr lang="es-ES_tradnl" smtClean="0"/>
              <a:t>10/10/2023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107F-C919-2A47-8903-17B9C0D47C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250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94A-30DD-F949-8BFF-BAD77391798B}" type="datetimeFigureOut">
              <a:rPr lang="es-ES_tradnl" smtClean="0"/>
              <a:t>10/10/2023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107F-C919-2A47-8903-17B9C0D47C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657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94A-30DD-F949-8BFF-BAD77391798B}" type="datetimeFigureOut">
              <a:rPr lang="es-ES_tradnl" smtClean="0"/>
              <a:t>10/10/2023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107F-C919-2A47-8903-17B9C0D47C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123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94A-30DD-F949-8BFF-BAD77391798B}" type="datetimeFigureOut">
              <a:rPr lang="es-ES_tradnl" smtClean="0"/>
              <a:t>10/10/2023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107F-C919-2A47-8903-17B9C0D47C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671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94A-30DD-F949-8BFF-BAD77391798B}" type="datetimeFigureOut">
              <a:rPr lang="es-ES_tradnl" smtClean="0"/>
              <a:t>10/10/2023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107F-C919-2A47-8903-17B9C0D47C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8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94A-30DD-F949-8BFF-BAD77391798B}" type="datetimeFigureOut">
              <a:rPr lang="es-ES_tradnl" smtClean="0"/>
              <a:t>10/10/2023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107F-C919-2A47-8903-17B9C0D47C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771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94A-30DD-F949-8BFF-BAD77391798B}" type="datetimeFigureOut">
              <a:rPr lang="es-ES_tradnl" smtClean="0"/>
              <a:t>10/10/2023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107F-C919-2A47-8903-17B9C0D47C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36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94A-30DD-F949-8BFF-BAD77391798B}" type="datetimeFigureOut">
              <a:rPr lang="es-ES_tradnl" smtClean="0"/>
              <a:t>10/10/2023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107F-C919-2A47-8903-17B9C0D47C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940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94A-30DD-F949-8BFF-BAD77391798B}" type="datetimeFigureOut">
              <a:rPr lang="es-ES_tradnl" smtClean="0"/>
              <a:t>10/10/2023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107F-C919-2A47-8903-17B9C0D47C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115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94A-30DD-F949-8BFF-BAD77391798B}" type="datetimeFigureOut">
              <a:rPr lang="es-ES_tradnl" smtClean="0"/>
              <a:t>10/10/2023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107F-C919-2A47-8903-17B9C0D47C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420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0394A-30DD-F949-8BFF-BAD77391798B}" type="datetimeFigureOut">
              <a:rPr lang="es-ES_tradnl" smtClean="0"/>
              <a:t>10/10/2023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107F-C919-2A47-8903-17B9C0D47C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833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cripcio.feec.cat/inscripcion/monitor-de-excursionismo-colombia-2023/inscripcion_dato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dirty="0">
                <a:latin typeface="Arial Black" charset="0"/>
                <a:ea typeface="Arial Black" charset="0"/>
                <a:cs typeface="Arial Black" charset="0"/>
              </a:rPr>
              <a:t>Convenios de Cooperación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b="1" dirty="0">
                <a:latin typeface="Arial" charset="0"/>
                <a:ea typeface="Arial" charset="0"/>
                <a:cs typeface="Arial" charset="0"/>
              </a:rPr>
              <a:t>Escuela Catalana de Alta Montaña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583936"/>
            <a:ext cx="7772400" cy="12740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278339-4725-91D1-C104-ADD2B4BCF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4105341"/>
            <a:ext cx="1730853" cy="6491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C3CE81-15A9-3D99-5032-E39B587C9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84598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45184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-809556" y="877775"/>
            <a:ext cx="8583705" cy="94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583936"/>
            <a:ext cx="7772400" cy="12740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75CFAD-7529-D0EB-039A-E51E4C9B889D}"/>
              </a:ext>
            </a:extLst>
          </p:cNvPr>
          <p:cNvSpPr txBox="1"/>
          <p:nvPr/>
        </p:nvSpPr>
        <p:spPr>
          <a:xfrm>
            <a:off x="602582" y="2230719"/>
            <a:ext cx="114219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Como se realiza la formación: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5E1C696-2418-8280-CD36-FF8A8F82D297}"/>
              </a:ext>
            </a:extLst>
          </p:cNvPr>
          <p:cNvSpPr/>
          <p:nvPr/>
        </p:nvSpPr>
        <p:spPr>
          <a:xfrm>
            <a:off x="643689" y="3184447"/>
            <a:ext cx="2999874" cy="10106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PRESENCIAL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63D6F17-FD8C-77C3-B619-F8DCEB0EF25D}"/>
              </a:ext>
            </a:extLst>
          </p:cNvPr>
          <p:cNvSpPr/>
          <p:nvPr/>
        </p:nvSpPr>
        <p:spPr>
          <a:xfrm>
            <a:off x="4165234" y="3184446"/>
            <a:ext cx="2999874" cy="10106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ONLINE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680944-0725-562F-BBF1-9DC0FD991210}"/>
              </a:ext>
            </a:extLst>
          </p:cNvPr>
          <p:cNvSpPr/>
          <p:nvPr/>
        </p:nvSpPr>
        <p:spPr>
          <a:xfrm>
            <a:off x="7686779" y="3184447"/>
            <a:ext cx="2999874" cy="10106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E-LEARNING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D00CD44-B532-E8DD-B9A9-53B92C5EC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637128D-45C7-F2A4-4079-80F834EA23FB}"/>
              </a:ext>
            </a:extLst>
          </p:cNvPr>
          <p:cNvSpPr txBox="1"/>
          <p:nvPr/>
        </p:nvSpPr>
        <p:spPr>
          <a:xfrm>
            <a:off x="4055534" y="5148826"/>
            <a:ext cx="540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90 horas de practicas en clubes</a:t>
            </a:r>
          </a:p>
        </p:txBody>
      </p:sp>
      <p:sp>
        <p:nvSpPr>
          <p:cNvPr id="12" name="Signo más 11">
            <a:extLst>
              <a:ext uri="{FF2B5EF4-FFF2-40B4-BE49-F238E27FC236}">
                <a16:creationId xmlns:a16="http://schemas.microsoft.com/office/drawing/2014/main" id="{1792A42A-600E-157B-BCD3-51C420493AD3}"/>
              </a:ext>
            </a:extLst>
          </p:cNvPr>
          <p:cNvSpPr/>
          <p:nvPr/>
        </p:nvSpPr>
        <p:spPr>
          <a:xfrm>
            <a:off x="5173133" y="4324301"/>
            <a:ext cx="618067" cy="586122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55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7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-986117" y="624166"/>
            <a:ext cx="9061708" cy="875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583936"/>
            <a:ext cx="7772400" cy="12740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75CFAD-7529-D0EB-039A-E51E4C9B889D}"/>
              </a:ext>
            </a:extLst>
          </p:cNvPr>
          <p:cNvSpPr txBox="1"/>
          <p:nvPr/>
        </p:nvSpPr>
        <p:spPr>
          <a:xfrm>
            <a:off x="602583" y="1706874"/>
            <a:ext cx="114219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Como se realiza la formación en Colombia: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Catalunya (otoño 2024)                      (Por videoconferencia, otoño 2023)                        (Durante todo el curso)</a:t>
            </a:r>
          </a:p>
          <a:p>
            <a:pPr fontAlgn="auto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s-ES" sz="1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auto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calendario se dividirá en tres partes. </a:t>
            </a:r>
            <a:endParaRPr lang="es-ES" sz="1600" kern="1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fontAlgn="auto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600" kern="1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342900" lvl="0" indent="-342900" fontAlgn="auto">
              <a:buFont typeface="Arial" panose="020B060402020202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Otoño 2023: materias online</a:t>
            </a:r>
          </a:p>
          <a:p>
            <a:pPr marL="342900" lvl="0" indent="-342900" fontAlgn="auto">
              <a:buFont typeface="Arial" panose="020B060402020202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1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Otoño 2023 hasta otoño 2024:</a:t>
            </a:r>
            <a:r>
              <a:rPr lang="es-E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E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-learning</a:t>
            </a:r>
            <a:endParaRPr lang="es-ES" sz="1600" kern="1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auto">
              <a:buFont typeface="Arial" panose="020B060402020202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Otoño 2024: materia presencial (*)</a:t>
            </a:r>
            <a:endParaRPr lang="es-ES" sz="1600" kern="1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auto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Unicode MS"/>
              </a:rPr>
              <a:t> </a:t>
            </a:r>
            <a:endParaRPr lang="es-ES" sz="1800" kern="150" dirty="0">
              <a:effectLst/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fontAlgn="auto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Unicode MS"/>
              </a:rPr>
              <a:t>(*) Para poder completar el curso, los participantes tienen que realizar los 3 calendarios, el presencial, el online/e y e-learning. </a:t>
            </a:r>
            <a:endParaRPr lang="es-ES" sz="1600" kern="150" dirty="0">
              <a:effectLst/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5E1C696-2418-8280-CD36-FF8A8F82D297}"/>
              </a:ext>
            </a:extLst>
          </p:cNvPr>
          <p:cNvSpPr/>
          <p:nvPr/>
        </p:nvSpPr>
        <p:spPr>
          <a:xfrm>
            <a:off x="748964" y="2086528"/>
            <a:ext cx="2999874" cy="10106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PRESENCIAL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63D6F17-FD8C-77C3-B619-F8DCEB0EF25D}"/>
              </a:ext>
            </a:extLst>
          </p:cNvPr>
          <p:cNvSpPr/>
          <p:nvPr/>
        </p:nvSpPr>
        <p:spPr>
          <a:xfrm>
            <a:off x="4485226" y="2086527"/>
            <a:ext cx="2999874" cy="10106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ONLINE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680944-0725-562F-BBF1-9DC0FD991210}"/>
              </a:ext>
            </a:extLst>
          </p:cNvPr>
          <p:cNvSpPr/>
          <p:nvPr/>
        </p:nvSpPr>
        <p:spPr>
          <a:xfrm>
            <a:off x="8443164" y="2101517"/>
            <a:ext cx="2999874" cy="10106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E-LEARNING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1E1BE61-7E93-C95C-6B05-639B65181AE6}"/>
              </a:ext>
            </a:extLst>
          </p:cNvPr>
          <p:cNvCxnSpPr/>
          <p:nvPr/>
        </p:nvCxnSpPr>
        <p:spPr>
          <a:xfrm>
            <a:off x="1995054" y="3112170"/>
            <a:ext cx="0" cy="355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7A000EC-2999-39D2-B4EA-9072E774202E}"/>
              </a:ext>
            </a:extLst>
          </p:cNvPr>
          <p:cNvCxnSpPr/>
          <p:nvPr/>
        </p:nvCxnSpPr>
        <p:spPr>
          <a:xfrm>
            <a:off x="9943101" y="3112170"/>
            <a:ext cx="0" cy="355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8E13668-3726-5C25-544F-9B2A0C07C9B3}"/>
              </a:ext>
            </a:extLst>
          </p:cNvPr>
          <p:cNvCxnSpPr/>
          <p:nvPr/>
        </p:nvCxnSpPr>
        <p:spPr>
          <a:xfrm>
            <a:off x="5846617" y="3112170"/>
            <a:ext cx="0" cy="355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8A9D2C1A-98B1-B121-36AD-FFDA882AE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1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46846" y="871803"/>
            <a:ext cx="10100211" cy="794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583936"/>
            <a:ext cx="7772400" cy="12740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75CFAD-7529-D0EB-039A-E51E4C9B889D}"/>
              </a:ext>
            </a:extLst>
          </p:cNvPr>
          <p:cNvSpPr txBox="1"/>
          <p:nvPr/>
        </p:nvSpPr>
        <p:spPr>
          <a:xfrm>
            <a:off x="375774" y="1756982"/>
            <a:ext cx="52389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Unicode MS"/>
              </a:rPr>
              <a:t>Asignaturas del curso:</a:t>
            </a:r>
          </a:p>
          <a:p>
            <a:endParaRPr lang="es-ES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Conocimiento del medio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Material y equipo para el excursionismo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Técnicas de progresión.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Orientación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	- Nociones básicas de orientación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	- Los mapas topográficos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	- La brújula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	-  Aparatos de orientación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	- Orientación con mapa y brújula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	- Técnicas y tácticas de orientación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	- Confeccionar un itinerario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	- Orientación con medios naturales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Meteorología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4B8A40-FC74-54DB-C3DB-C5496A21F1FA}"/>
              </a:ext>
            </a:extLst>
          </p:cNvPr>
          <p:cNvSpPr txBox="1"/>
          <p:nvPr/>
        </p:nvSpPr>
        <p:spPr>
          <a:xfrm>
            <a:off x="5242285" y="2423166"/>
            <a:ext cx="61040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Seguridad en el excursionismo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Apoyo en la planificación, desarrollo y valoración de las actividades de entidad.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Condicionamiento físico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Psicología y herramientas de comunicación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Dinamización de grupos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Dinamización de los jóvenes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Primeros auxilios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Educación alimentaria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Legislación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Senderos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24B71-CCCC-4614-FDA2-82A290A31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4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03064" y="852155"/>
            <a:ext cx="10515600" cy="94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75CFAD-7529-D0EB-039A-E51E4C9B889D}"/>
              </a:ext>
            </a:extLst>
          </p:cNvPr>
          <p:cNvSpPr txBox="1"/>
          <p:nvPr/>
        </p:nvSpPr>
        <p:spPr>
          <a:xfrm>
            <a:off x="643689" y="2249499"/>
            <a:ext cx="11421979" cy="417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Orientación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Dinamización de grupos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Herramientas de Comunicación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Psicología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Inclusión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Meteorología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4C18626-D895-43F1-0E2D-DB47293841CD}"/>
              </a:ext>
            </a:extLst>
          </p:cNvPr>
          <p:cNvSpPr/>
          <p:nvPr/>
        </p:nvSpPr>
        <p:spPr>
          <a:xfrm>
            <a:off x="643689" y="1940754"/>
            <a:ext cx="2999874" cy="10106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PRESENCIAL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77CA409-9B7A-C4E6-A4CB-5195B158DE2F}"/>
              </a:ext>
            </a:extLst>
          </p:cNvPr>
          <p:cNvCxnSpPr/>
          <p:nvPr/>
        </p:nvCxnSpPr>
        <p:spPr>
          <a:xfrm>
            <a:off x="2993635" y="3429000"/>
            <a:ext cx="420303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BBA6E77-A3D2-7AFE-C2DE-06BA69A5E09A}"/>
              </a:ext>
            </a:extLst>
          </p:cNvPr>
          <p:cNvSpPr txBox="1"/>
          <p:nvPr/>
        </p:nvSpPr>
        <p:spPr>
          <a:xfrm>
            <a:off x="7315200" y="3032907"/>
            <a:ext cx="4578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Nociones básicas de orientación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Los mapas topográficos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La brújula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Aparatos de orientación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Orientación con mapa y brújula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Técnicas y tácticas de orientación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Confeccionar un itinerario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Orientación con medios naturales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7B758F-C970-DD09-E8FF-7A2885264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8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65484" y="821187"/>
            <a:ext cx="10515600" cy="94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75CFAD-7529-D0EB-039A-E51E4C9B889D}"/>
              </a:ext>
            </a:extLst>
          </p:cNvPr>
          <p:cNvSpPr txBox="1"/>
          <p:nvPr/>
        </p:nvSpPr>
        <p:spPr>
          <a:xfrm>
            <a:off x="643689" y="2450237"/>
            <a:ext cx="11421979" cy="251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Salidas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Avaluación teórica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Avaluación práctica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4C18626-D895-43F1-0E2D-DB47293841CD}"/>
              </a:ext>
            </a:extLst>
          </p:cNvPr>
          <p:cNvSpPr/>
          <p:nvPr/>
        </p:nvSpPr>
        <p:spPr>
          <a:xfrm>
            <a:off x="643689" y="2022254"/>
            <a:ext cx="2999874" cy="10106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PRESENCIAL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77CA409-9B7A-C4E6-A4CB-5195B158DE2F}"/>
              </a:ext>
            </a:extLst>
          </p:cNvPr>
          <p:cNvCxnSpPr>
            <a:cxnSpLocks/>
          </p:cNvCxnSpPr>
          <p:nvPr/>
        </p:nvCxnSpPr>
        <p:spPr>
          <a:xfrm>
            <a:off x="3112168" y="3593432"/>
            <a:ext cx="30961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BBA6E77-A3D2-7AFE-C2DE-06BA69A5E09A}"/>
              </a:ext>
            </a:extLst>
          </p:cNvPr>
          <p:cNvSpPr txBox="1"/>
          <p:nvPr/>
        </p:nvSpPr>
        <p:spPr>
          <a:xfrm>
            <a:off x="6208295" y="2954701"/>
            <a:ext cx="5608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Diferentes tipos de terrenos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Diferente fauna y flora así como tipo de piedra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Progresión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Conducción del grupo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Lectura del terreno i mapa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Planificación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Orientación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Seguridad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BFBD3C-014A-3921-9223-9ACC30BD6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1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30705" y="4043495"/>
            <a:ext cx="10515600" cy="1001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sz="80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05" y="5398199"/>
            <a:ext cx="7772400" cy="12740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72B1189-B287-A8FD-9D8F-2C4907588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668" y="934685"/>
            <a:ext cx="8130027" cy="569167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2A40F9B-D19E-466D-1518-289EB1033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2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91434" y="821150"/>
            <a:ext cx="10515600" cy="94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4C18626-D895-43F1-0E2D-DB47293841CD}"/>
              </a:ext>
            </a:extLst>
          </p:cNvPr>
          <p:cNvSpPr/>
          <p:nvPr/>
        </p:nvSpPr>
        <p:spPr>
          <a:xfrm>
            <a:off x="643689" y="2022254"/>
            <a:ext cx="2999874" cy="10106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686761-6C4C-4AED-D45C-11CFFF000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38" y="3362651"/>
            <a:ext cx="3388659" cy="25414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82E063-0391-89CA-9860-2C9F41874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999" y="2207205"/>
            <a:ext cx="2557653" cy="34102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B39A82C-A4CF-D153-AC01-5356A8BAB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654" y="1908541"/>
            <a:ext cx="2828176" cy="37709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64B793D-7F18-39BE-B273-BE59DC3C6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9A475A-16F4-0A03-1257-AFB0938816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4743" y="2413000"/>
            <a:ext cx="2312174" cy="308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03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73505" y="811813"/>
            <a:ext cx="10515600" cy="94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4C18626-D895-43F1-0E2D-DB47293841CD}"/>
              </a:ext>
            </a:extLst>
          </p:cNvPr>
          <p:cNvSpPr/>
          <p:nvPr/>
        </p:nvSpPr>
        <p:spPr>
          <a:xfrm>
            <a:off x="728355" y="1977579"/>
            <a:ext cx="2999874" cy="10106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1DF26C-7CA8-7BEC-4984-002AEC7A5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293" y="2003593"/>
            <a:ext cx="2786799" cy="37157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4DFEBD5-167F-D869-88D9-E8240856E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629" y="2003593"/>
            <a:ext cx="2786799" cy="371573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5F4B7CE-E1A6-F8B8-2BD4-0C470EEA43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001E205-FBA5-FC18-D19C-BAC8F2273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029" y="3332767"/>
            <a:ext cx="5320736" cy="259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9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59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6634" y="811768"/>
            <a:ext cx="10515600" cy="94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4C18626-D895-43F1-0E2D-DB47293841CD}"/>
              </a:ext>
            </a:extLst>
          </p:cNvPr>
          <p:cNvSpPr/>
          <p:nvPr/>
        </p:nvSpPr>
        <p:spPr>
          <a:xfrm>
            <a:off x="643689" y="2022254"/>
            <a:ext cx="2999874" cy="10106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PRESENCIAL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8D774C-D8B0-E422-D95C-3FCDC6900D04}"/>
              </a:ext>
            </a:extLst>
          </p:cNvPr>
          <p:cNvSpPr txBox="1"/>
          <p:nvPr/>
        </p:nvSpPr>
        <p:spPr>
          <a:xfrm>
            <a:off x="838200" y="3151539"/>
            <a:ext cx="958291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Curso en Colombia: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 un máximo de 24 plazas aproximadamente.</a:t>
            </a:r>
            <a:endParaRPr lang="es-ES" kern="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kern="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Inicio del 27 al 31 de septiembre de 2024.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1800" kern="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Duración de 4 o 5 días</a:t>
            </a:r>
            <a:r>
              <a:rPr lang="es-ES" kern="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</a:t>
            </a:r>
            <a:endParaRPr lang="es-ES" sz="1800" kern="1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fontAlgn="auto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800" kern="1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fontAlgn="auto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clases online que se realizarán de noviembre de 2023 a enero del 2024, </a:t>
            </a:r>
            <a:r>
              <a:rPr lang="es-ES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un límite de 40 personas</a:t>
            </a:r>
            <a:r>
              <a:rPr lang="es-E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Pero, solo dispondrán del titulo federativo de monitor aquellos que realicen la parte online, e-learning i presencial en Catalunya en septiembre de 2024</a:t>
            </a:r>
            <a:r>
              <a:rPr lang="es-ES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los otros podrán terminar el cuso en Colombia.</a:t>
            </a:r>
            <a:endParaRPr lang="es-ES" sz="1800" kern="1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ADFAC9-BCBC-1E7D-E94F-A5EC7D149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65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27717" y="867381"/>
            <a:ext cx="10515600" cy="94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B8D774C-D8B0-E422-D95C-3FCDC6900D04}"/>
              </a:ext>
            </a:extLst>
          </p:cNvPr>
          <p:cNvSpPr txBox="1"/>
          <p:nvPr/>
        </p:nvSpPr>
        <p:spPr>
          <a:xfrm>
            <a:off x="986345" y="3666088"/>
            <a:ext cx="37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Presentación curso y FEEC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Medio Natural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Legislación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Primeros Auxilios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Meteorología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A81B727-0F24-FA3D-0C03-B3B9E13BFA33}"/>
              </a:ext>
            </a:extLst>
          </p:cNvPr>
          <p:cNvSpPr/>
          <p:nvPr/>
        </p:nvSpPr>
        <p:spPr>
          <a:xfrm>
            <a:off x="838200" y="2101517"/>
            <a:ext cx="2999874" cy="10106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ONLINE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98A05E5-8BC8-C6EB-9655-43C778611368}"/>
              </a:ext>
            </a:extLst>
          </p:cNvPr>
          <p:cNvSpPr txBox="1"/>
          <p:nvPr/>
        </p:nvSpPr>
        <p:spPr>
          <a:xfrm>
            <a:off x="6088505" y="3050402"/>
            <a:ext cx="3724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Presentación curso i FEEC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Medio Natural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strike="sngStrike" dirty="0"/>
              <a:t>Legislación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Dinámica de Grupos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Primeros Auxilios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Orientación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Meteorología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8A13329-8828-E5E4-E115-630F4EF55DAA}"/>
              </a:ext>
            </a:extLst>
          </p:cNvPr>
          <p:cNvSpPr txBox="1"/>
          <p:nvPr/>
        </p:nvSpPr>
        <p:spPr>
          <a:xfrm>
            <a:off x="6611332" y="2333674"/>
            <a:ext cx="267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Colombia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ECFF18-9761-DAE8-33D0-699ADDE2B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5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38200" y="1149874"/>
            <a:ext cx="10515600" cy="10011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458387"/>
            <a:ext cx="10515600" cy="311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583936"/>
            <a:ext cx="7772400" cy="12740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C06DA4-E610-79B0-67C9-F664111636B6}"/>
              </a:ext>
            </a:extLst>
          </p:cNvPr>
          <p:cNvSpPr txBox="1"/>
          <p:nvPr/>
        </p:nvSpPr>
        <p:spPr>
          <a:xfrm>
            <a:off x="701964" y="2138648"/>
            <a:ext cx="10067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Escuela Catalana de Alta Montaña (ECAM) es el órgano técnico de la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Federació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d’Entitats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Excursionistes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Catalunya (FEEC) que tiene como a función la actividad docente.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29D243-0A5C-49FE-3116-B36A0A7727DE}"/>
              </a:ext>
            </a:extLst>
          </p:cNvPr>
          <p:cNvSpPr txBox="1"/>
          <p:nvPr/>
        </p:nvSpPr>
        <p:spPr>
          <a:xfrm>
            <a:off x="2423371" y="3264478"/>
            <a:ext cx="8346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formación que se realiza en la Escuela de la FEEC, está reconocida por la FEEC, con el apoyo de la Secretaria General del Deporte i disponen de la UIAA Mountain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Qualification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acreditación que da la Unión Internacional de Asociaciones de Alpinismo (Federación Internacional de Escalada y Montañismo.</a:t>
            </a:r>
          </a:p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780AA59-F704-DE43-43AE-014DB934B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72" y="3041629"/>
            <a:ext cx="1007655" cy="14642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B9403A8-29AD-31DD-FACD-C7EF86662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600" y="4631183"/>
            <a:ext cx="5715000" cy="7905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47A4C7-7411-6841-DAB9-68B02E430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7550" y="750410"/>
            <a:ext cx="827378" cy="8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4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1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911734"/>
            <a:ext cx="10515600" cy="94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5CA821F-7BFA-F0D4-A79E-8F7BCDBF17DB}"/>
              </a:ext>
            </a:extLst>
          </p:cNvPr>
          <p:cNvSpPr/>
          <p:nvPr/>
        </p:nvSpPr>
        <p:spPr>
          <a:xfrm>
            <a:off x="830705" y="2053056"/>
            <a:ext cx="2999874" cy="10106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ONLINE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750B1D-2C3E-02FC-F948-A8DD8DC842C8}"/>
              </a:ext>
            </a:extLst>
          </p:cNvPr>
          <p:cNvSpPr txBox="1"/>
          <p:nvPr/>
        </p:nvSpPr>
        <p:spPr>
          <a:xfrm>
            <a:off x="1515035" y="3429000"/>
            <a:ext cx="91619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Como funcionan las clases online:</a:t>
            </a:r>
          </a:p>
          <a:p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Duración de 2h, de 6 a 8 de la mañana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Días alternos entre noviembre y enero del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 través de </a:t>
            </a:r>
            <a:r>
              <a:rPr lang="es-ES" sz="2400" dirty="0" err="1"/>
              <a:t>GoogleMeet</a:t>
            </a:r>
            <a:endParaRPr lang="es-ES" sz="2400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44C021-9120-5557-AC15-820B71040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  <p:pic>
        <p:nvPicPr>
          <p:cNvPr id="10" name="Gráfico 9" descr="Equipo">
            <a:extLst>
              <a:ext uri="{FF2B5EF4-FFF2-40B4-BE49-F238E27FC236}">
                <a16:creationId xmlns:a16="http://schemas.microsoft.com/office/drawing/2014/main" id="{3DB270FC-E5B4-D6D6-158F-0A8998040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0067" y="1920709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18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1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911734"/>
            <a:ext cx="10515600" cy="94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5CA821F-7BFA-F0D4-A79E-8F7BCDBF17DB}"/>
              </a:ext>
            </a:extLst>
          </p:cNvPr>
          <p:cNvSpPr/>
          <p:nvPr/>
        </p:nvSpPr>
        <p:spPr>
          <a:xfrm>
            <a:off x="830705" y="2053056"/>
            <a:ext cx="2999874" cy="10106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ONLINE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44C021-9120-5557-AC15-820B71040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E91FD4-B817-A739-6165-D2293846B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727" y="1922086"/>
            <a:ext cx="7316132" cy="39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78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5921" y="893005"/>
            <a:ext cx="10515600" cy="94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431B1F-DF81-EE29-186B-9D9D614A4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774305"/>
              </p:ext>
            </p:extLst>
          </p:nvPr>
        </p:nvGraphicFramePr>
        <p:xfrm>
          <a:off x="1001214" y="3628691"/>
          <a:ext cx="8505721" cy="2270760"/>
        </p:xfrm>
        <a:graphic>
          <a:graphicData uri="http://schemas.openxmlformats.org/drawingml/2006/table">
            <a:tbl>
              <a:tblPr/>
              <a:tblGrid>
                <a:gridCol w="2053653">
                  <a:extLst>
                    <a:ext uri="{9D8B030D-6E8A-4147-A177-3AD203B41FA5}">
                      <a16:colId xmlns:a16="http://schemas.microsoft.com/office/drawing/2014/main" val="298419036"/>
                    </a:ext>
                  </a:extLst>
                </a:gridCol>
                <a:gridCol w="2048360">
                  <a:extLst>
                    <a:ext uri="{9D8B030D-6E8A-4147-A177-3AD203B41FA5}">
                      <a16:colId xmlns:a16="http://schemas.microsoft.com/office/drawing/2014/main" val="2751213455"/>
                    </a:ext>
                  </a:extLst>
                </a:gridCol>
                <a:gridCol w="4403708">
                  <a:extLst>
                    <a:ext uri="{9D8B030D-6E8A-4147-A177-3AD203B41FA5}">
                      <a16:colId xmlns:a16="http://schemas.microsoft.com/office/drawing/2014/main" val="310790423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y Equipo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944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3425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Situaciones de Emergencia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468907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Orientación II (orientación medios naturales)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963791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Soporte a la planificación, desarrollo y valoración de actividades de club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15088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Alimentaria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8917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Senderos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endParaRPr lang="es-ES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6178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Técnicas de Progresión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916321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222F74D5-77CC-D19E-1F42-E55C2A9AB0C3}"/>
              </a:ext>
            </a:extLst>
          </p:cNvPr>
          <p:cNvSpPr/>
          <p:nvPr/>
        </p:nvSpPr>
        <p:spPr>
          <a:xfrm>
            <a:off x="1001214" y="2218656"/>
            <a:ext cx="2999874" cy="10106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E-LEARNING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73E935F-6B9E-92AB-5454-B2DF9CE7B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91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3855" y="891315"/>
            <a:ext cx="10515600" cy="94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0A8A102-E3EC-CBD0-5EFA-F416DA5351A1}"/>
              </a:ext>
            </a:extLst>
          </p:cNvPr>
          <p:cNvSpPr/>
          <p:nvPr/>
        </p:nvSpPr>
        <p:spPr>
          <a:xfrm>
            <a:off x="1117325" y="2101517"/>
            <a:ext cx="2999874" cy="10106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E-LEARNING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3A6D18-3EB0-C786-B47B-FB4B36F3B46F}"/>
              </a:ext>
            </a:extLst>
          </p:cNvPr>
          <p:cNvSpPr txBox="1"/>
          <p:nvPr/>
        </p:nvSpPr>
        <p:spPr>
          <a:xfrm>
            <a:off x="1293091" y="3576752"/>
            <a:ext cx="9236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Trabajos, ejercicios, actividades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 realizar en casa durante el curso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Plataforma MOODLE (formacion.feec.cat)</a:t>
            </a:r>
          </a:p>
          <a:p>
            <a:endParaRPr lang="es-ES" dirty="0"/>
          </a:p>
          <a:p>
            <a:endParaRPr lang="es-ES" dirty="0"/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Colombia: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Del inicio del curso el noviembre del 2023, hasta la finalización del curso en el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3005EA-8155-ED96-AAC4-520FA1260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  <p:pic>
        <p:nvPicPr>
          <p:cNvPr id="5" name="Gráfico 4" descr="Escena suburbana">
            <a:extLst>
              <a:ext uri="{FF2B5EF4-FFF2-40B4-BE49-F238E27FC236}">
                <a16:creationId xmlns:a16="http://schemas.microsoft.com/office/drawing/2014/main" id="{C8DFFE80-8BA2-EFCD-E6C9-6156F0D96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7700" y="18288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40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5B86950-9A8E-52E0-1B7A-2269CA91B7E4}"/>
              </a:ext>
            </a:extLst>
          </p:cNvPr>
          <p:cNvSpPr txBox="1"/>
          <p:nvPr/>
        </p:nvSpPr>
        <p:spPr>
          <a:xfrm>
            <a:off x="533331" y="731314"/>
            <a:ext cx="46572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Plataforma MOODLE: </a:t>
            </a:r>
            <a:r>
              <a:rPr lang="es-E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formacio.feec.cat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28A4E2-A717-039A-E8C8-1A25F3BE8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69D21F5-67EF-251C-F51B-C6E864196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268" y="1069868"/>
            <a:ext cx="3441558" cy="436162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9B5DCB9-AAD7-2F50-4D9C-3ABA9615A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332" y="1676483"/>
            <a:ext cx="6302068" cy="41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70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13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72979" y="816468"/>
            <a:ext cx="10515600" cy="94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B8D774C-D8B0-E422-D95C-3FCDC6900D04}"/>
              </a:ext>
            </a:extLst>
          </p:cNvPr>
          <p:cNvSpPr txBox="1"/>
          <p:nvPr/>
        </p:nvSpPr>
        <p:spPr>
          <a:xfrm>
            <a:off x="712105" y="2197198"/>
            <a:ext cx="90235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Requisitos a tener en cuenta para la realización de la formación: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Tener más de 18 años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Tener relación con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Corpomontaña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Venir a través de la Federación Mexicana de Deportes de Montaña y Escalada.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Importante: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 finalizar el curso, el alumno debe realizar unas prácticas de 90h en clubes o entidades de su territorio, estás serán validadas por la FEEC y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Corpomontaña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86B9A8-3D22-59D7-7D8E-4BC1C0130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78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29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03064" y="1077280"/>
            <a:ext cx="8316234" cy="546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8BF3E0-26CE-D840-EA0E-4FE3C6EFE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4940AC3-10A5-C53E-8A8B-77E7093D4B53}"/>
              </a:ext>
            </a:extLst>
          </p:cNvPr>
          <p:cNvSpPr txBox="1"/>
          <p:nvPr/>
        </p:nvSpPr>
        <p:spPr>
          <a:xfrm>
            <a:off x="273244" y="1869417"/>
            <a:ext cx="1758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Noviembre 2023 a enero 2024 </a:t>
            </a:r>
          </a:p>
          <a:p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A0847D6-2793-F638-2F34-EEEC45E46755}"/>
              </a:ext>
            </a:extLst>
          </p:cNvPr>
          <p:cNvSpPr txBox="1"/>
          <p:nvPr/>
        </p:nvSpPr>
        <p:spPr>
          <a:xfrm>
            <a:off x="273244" y="3442781"/>
            <a:ext cx="159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/>
              <a:t>Clases Online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2478F83-0AB1-2111-3996-3FA0428E3620}"/>
              </a:ext>
            </a:extLst>
          </p:cNvPr>
          <p:cNvSpPr txBox="1"/>
          <p:nvPr/>
        </p:nvSpPr>
        <p:spPr>
          <a:xfrm>
            <a:off x="4188947" y="3614133"/>
            <a:ext cx="208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Clases presenciales en Catalunya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AB15698-8823-B8C5-78F7-7D5BFB6F7FC9}"/>
              </a:ext>
            </a:extLst>
          </p:cNvPr>
          <p:cNvSpPr txBox="1"/>
          <p:nvPr/>
        </p:nvSpPr>
        <p:spPr>
          <a:xfrm>
            <a:off x="1981235" y="3715143"/>
            <a:ext cx="193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Clases e-learning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C0C04C6-B168-5A29-D23B-A7F58689D298}"/>
              </a:ext>
            </a:extLst>
          </p:cNvPr>
          <p:cNvSpPr txBox="1"/>
          <p:nvPr/>
        </p:nvSpPr>
        <p:spPr>
          <a:xfrm>
            <a:off x="4461332" y="2358522"/>
            <a:ext cx="1814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Septiembre 2024 (del 27 al 31)</a:t>
            </a:r>
          </a:p>
          <a:p>
            <a:endParaRPr lang="es-E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0C31223-21F6-6317-16D1-45C568853E3C}"/>
              </a:ext>
            </a:extLst>
          </p:cNvPr>
          <p:cNvSpPr txBox="1"/>
          <p:nvPr/>
        </p:nvSpPr>
        <p:spPr>
          <a:xfrm>
            <a:off x="2325110" y="2116857"/>
            <a:ext cx="175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/>
              <a:t>Noviembre 2023 a octubre 2024</a:t>
            </a:r>
          </a:p>
          <a:p>
            <a:endParaRPr lang="es-ES" dirty="0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331538B5-108C-F55E-3F1C-4DFCC7E6F6BA}"/>
              </a:ext>
            </a:extLst>
          </p:cNvPr>
          <p:cNvCxnSpPr/>
          <p:nvPr/>
        </p:nvCxnSpPr>
        <p:spPr>
          <a:xfrm>
            <a:off x="950258" y="3148275"/>
            <a:ext cx="0" cy="4089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367C2CFA-F3AD-ADCE-BC64-C47447B78BB3}"/>
              </a:ext>
            </a:extLst>
          </p:cNvPr>
          <p:cNvCxnSpPr/>
          <p:nvPr/>
        </p:nvCxnSpPr>
        <p:spPr>
          <a:xfrm>
            <a:off x="3045670" y="3149916"/>
            <a:ext cx="0" cy="4089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23D799C-2550-A609-BA18-D52D6A538081}"/>
              </a:ext>
            </a:extLst>
          </p:cNvPr>
          <p:cNvSpPr txBox="1"/>
          <p:nvPr/>
        </p:nvSpPr>
        <p:spPr>
          <a:xfrm>
            <a:off x="651062" y="4976600"/>
            <a:ext cx="214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Acreditación de horas por parte de la ECAM - FEEC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043BEA15-4071-5B93-7FCD-FB78E92F7302}"/>
              </a:ext>
            </a:extLst>
          </p:cNvPr>
          <p:cNvCxnSpPr/>
          <p:nvPr/>
        </p:nvCxnSpPr>
        <p:spPr>
          <a:xfrm>
            <a:off x="5100918" y="3128554"/>
            <a:ext cx="0" cy="4089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D011FF6A-7D11-C4BE-6575-71EEDBE386E5}"/>
              </a:ext>
            </a:extLst>
          </p:cNvPr>
          <p:cNvCxnSpPr>
            <a:cxnSpLocks/>
          </p:cNvCxnSpPr>
          <p:nvPr/>
        </p:nvCxnSpPr>
        <p:spPr>
          <a:xfrm>
            <a:off x="2949423" y="5438265"/>
            <a:ext cx="142537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4C47AFDF-2889-DC97-FD7A-247358CE7639}"/>
              </a:ext>
            </a:extLst>
          </p:cNvPr>
          <p:cNvCxnSpPr>
            <a:cxnSpLocks/>
          </p:cNvCxnSpPr>
          <p:nvPr/>
        </p:nvCxnSpPr>
        <p:spPr>
          <a:xfrm>
            <a:off x="1027106" y="4151254"/>
            <a:ext cx="382612" cy="709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53522310-FA48-770B-5554-F9C2F1425C06}"/>
              </a:ext>
            </a:extLst>
          </p:cNvPr>
          <p:cNvCxnSpPr>
            <a:cxnSpLocks/>
          </p:cNvCxnSpPr>
          <p:nvPr/>
        </p:nvCxnSpPr>
        <p:spPr>
          <a:xfrm flipH="1">
            <a:off x="1981235" y="4194530"/>
            <a:ext cx="560835" cy="6803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25EC290-3689-3BA1-9F0E-62A3E5B3DCD6}"/>
              </a:ext>
            </a:extLst>
          </p:cNvPr>
          <p:cNvSpPr txBox="1"/>
          <p:nvPr/>
        </p:nvSpPr>
        <p:spPr>
          <a:xfrm>
            <a:off x="4523755" y="4976600"/>
            <a:ext cx="294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Terminar la parte práctica del curso en Colombia con </a:t>
            </a:r>
            <a:r>
              <a:rPr lang="es-ES" dirty="0" err="1"/>
              <a:t>Corpomontaña</a:t>
            </a:r>
            <a:endParaRPr lang="es-ES" dirty="0"/>
          </a:p>
        </p:txBody>
      </p:sp>
      <p:sp>
        <p:nvSpPr>
          <p:cNvPr id="55" name="Es igual a 54">
            <a:extLst>
              <a:ext uri="{FF2B5EF4-FFF2-40B4-BE49-F238E27FC236}">
                <a16:creationId xmlns:a16="http://schemas.microsoft.com/office/drawing/2014/main" id="{692972E0-DDEC-54B1-F257-AEC9A189162C}"/>
              </a:ext>
            </a:extLst>
          </p:cNvPr>
          <p:cNvSpPr/>
          <p:nvPr/>
        </p:nvSpPr>
        <p:spPr>
          <a:xfrm>
            <a:off x="8713031" y="3529320"/>
            <a:ext cx="766532" cy="588763"/>
          </a:xfrm>
          <a:prstGeom prst="mathEqual">
            <a:avLst/>
          </a:prstGeom>
          <a:solidFill>
            <a:srgbClr val="FF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B9511C4-F837-D56B-65B4-721FF8F34306}"/>
              </a:ext>
            </a:extLst>
          </p:cNvPr>
          <p:cNvSpPr txBox="1"/>
          <p:nvPr/>
        </p:nvSpPr>
        <p:spPr>
          <a:xfrm>
            <a:off x="9650221" y="3015926"/>
            <a:ext cx="2464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Titulo de la Federación Catalana de Alpinismo y Montaña y del órgano docente, ECAM de </a:t>
            </a:r>
            <a:r>
              <a:rPr lang="es-ES" b="1" dirty="0"/>
              <a:t>MONITOR DE EXCURSIONISMO</a:t>
            </a:r>
          </a:p>
        </p:txBody>
      </p:sp>
      <p:sp>
        <p:nvSpPr>
          <p:cNvPr id="59" name="Signo más 58">
            <a:extLst>
              <a:ext uri="{FF2B5EF4-FFF2-40B4-BE49-F238E27FC236}">
                <a16:creationId xmlns:a16="http://schemas.microsoft.com/office/drawing/2014/main" id="{4665A848-C877-1241-890C-E6E591CBC594}"/>
              </a:ext>
            </a:extLst>
          </p:cNvPr>
          <p:cNvSpPr/>
          <p:nvPr/>
        </p:nvSpPr>
        <p:spPr>
          <a:xfrm>
            <a:off x="6332801" y="3454315"/>
            <a:ext cx="758279" cy="710941"/>
          </a:xfrm>
          <a:prstGeom prst="mathPlus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2055CE0C-F786-FD71-B4B1-DEEE9A97622F}"/>
              </a:ext>
            </a:extLst>
          </p:cNvPr>
          <p:cNvSpPr txBox="1"/>
          <p:nvPr/>
        </p:nvSpPr>
        <p:spPr>
          <a:xfrm>
            <a:off x="7337489" y="3352743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90h de prácticas en clubes</a:t>
            </a:r>
          </a:p>
        </p:txBody>
      </p:sp>
      <p:sp>
        <p:nvSpPr>
          <p:cNvPr id="61" name="Signo más 60">
            <a:extLst>
              <a:ext uri="{FF2B5EF4-FFF2-40B4-BE49-F238E27FC236}">
                <a16:creationId xmlns:a16="http://schemas.microsoft.com/office/drawing/2014/main" id="{604ED3B3-3B4B-D8B9-617C-81E92A2034A4}"/>
              </a:ext>
            </a:extLst>
          </p:cNvPr>
          <p:cNvSpPr/>
          <p:nvPr/>
        </p:nvSpPr>
        <p:spPr>
          <a:xfrm>
            <a:off x="1692294" y="3807337"/>
            <a:ext cx="242082" cy="22411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2" name="Signo más 61">
            <a:extLst>
              <a:ext uri="{FF2B5EF4-FFF2-40B4-BE49-F238E27FC236}">
                <a16:creationId xmlns:a16="http://schemas.microsoft.com/office/drawing/2014/main" id="{D671FB07-3A5F-7224-7140-232DDC235F60}"/>
              </a:ext>
            </a:extLst>
          </p:cNvPr>
          <p:cNvSpPr/>
          <p:nvPr/>
        </p:nvSpPr>
        <p:spPr>
          <a:xfrm>
            <a:off x="3836149" y="3807337"/>
            <a:ext cx="242082" cy="22411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678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2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95599" y="691736"/>
            <a:ext cx="10515600" cy="94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959647" y="2345163"/>
            <a:ext cx="10515600" cy="3489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sz="1800" b="1" dirty="0">
                <a:latin typeface="Arial" charset="0"/>
                <a:ea typeface="Arial" charset="0"/>
                <a:cs typeface="Arial" charset="0"/>
              </a:rPr>
              <a:t> Enlace Inscripciones</a:t>
            </a:r>
          </a:p>
          <a:p>
            <a:pPr algn="just">
              <a:lnSpc>
                <a:spcPct val="100000"/>
              </a:lnSpc>
            </a:pPr>
            <a:endParaRPr lang="es-ES_tradnl" sz="18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00000"/>
              </a:lnSpc>
            </a:pPr>
            <a:r>
              <a:rPr lang="es-ES_tradnl" sz="1800" dirty="0">
                <a:latin typeface="Arial" charset="0"/>
                <a:ea typeface="Arial" charset="0"/>
                <a:cs typeface="Arial" charset="0"/>
                <a:hlinkClick r:id="rId3"/>
              </a:rPr>
              <a:t>https://inscripcio.feec.cat/inscripcion/monitor-de-excursionismo-colombia-2023/inscripcion_datos/</a:t>
            </a:r>
            <a:endParaRPr lang="es-ES_tradnl" sz="18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00000"/>
              </a:lnSpc>
            </a:pPr>
            <a:endParaRPr lang="es-ES_tradnl" sz="18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00000"/>
              </a:lnSpc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Hasta el 9 de noviembre de 2023 a través de la página web: </a:t>
            </a:r>
            <a:r>
              <a:rPr lang="es-ES_tradnl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Inscripcions.feec.cat</a:t>
            </a:r>
          </a:p>
          <a:p>
            <a:pPr algn="just">
              <a:lnSpc>
                <a:spcPct val="100000"/>
              </a:lnSpc>
            </a:pPr>
            <a:endParaRPr lang="es-ES_tradnl" sz="2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s-ES_tradnl" b="1" dirty="0">
                <a:latin typeface="Arial" charset="0"/>
                <a:ea typeface="Arial" charset="0"/>
                <a:cs typeface="Arial" charset="0"/>
              </a:rPr>
              <a:t>Monitor Excursionismo Colombia 2023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8BF3E0-26CE-D840-EA0E-4FE3C6EFE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27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2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45958" y="3495729"/>
            <a:ext cx="10515600" cy="753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Gracias</a:t>
            </a:r>
          </a:p>
          <a:p>
            <a:endParaRPr lang="es-ES_tradnl" sz="8600" b="1" dirty="0"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endParaRPr lang="es-ES_tradnl" sz="8600" b="1" dirty="0"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endParaRPr lang="es-ES_tradnl" sz="8600" b="1" dirty="0"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r>
              <a:rPr lang="es-ES_tradnl" sz="9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ecam@feec.cat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959647" y="2345163"/>
            <a:ext cx="10515600" cy="3489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es-ES_tradnl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617408"/>
            <a:ext cx="7772400" cy="12740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8BF3E0-26CE-D840-EA0E-4FE3C6EFE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F4704FA-617C-1F4C-16CF-4394A5C1FC07}"/>
              </a:ext>
            </a:extLst>
          </p:cNvPr>
          <p:cNvSpPr txBox="1"/>
          <p:nvPr/>
        </p:nvSpPr>
        <p:spPr>
          <a:xfrm>
            <a:off x="6939995" y="4486860"/>
            <a:ext cx="494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Laia Erra Arxé</a:t>
            </a:r>
          </a:p>
          <a:p>
            <a:r>
              <a:rPr lang="es-ES" dirty="0"/>
              <a:t>ECAM – Escuela Catalana de Alta Montaña de la FEEC – Federación Catalana de Alpinismo y Montaña</a:t>
            </a:r>
          </a:p>
        </p:txBody>
      </p:sp>
    </p:spTree>
    <p:extLst>
      <p:ext uri="{BB962C8B-B14F-4D97-AF65-F5344CB8AC3E}">
        <p14:creationId xmlns:p14="http://schemas.microsoft.com/office/powerpoint/2010/main" val="132984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3177" y="1037549"/>
            <a:ext cx="8177763" cy="575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Colaboración con la Federación Mexicana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458387"/>
            <a:ext cx="10515600" cy="311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0" y="5869968"/>
            <a:ext cx="7772400" cy="1274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24037D-23E9-4BF6-58DE-6FCC3042135A}"/>
              </a:ext>
            </a:extLst>
          </p:cNvPr>
          <p:cNvSpPr txBox="1"/>
          <p:nvPr/>
        </p:nvSpPr>
        <p:spPr>
          <a:xfrm>
            <a:off x="545959" y="1756982"/>
            <a:ext cx="10515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el año 2021 iniciamos una comunicación y posterior colaboración con la Federación Mexicana de Deportes de Montaña.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Federación con una larga trayectoria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Redacción de los contenidos de la formación de las diferentes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modalidades deportivas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Validación de la formación por parte de la UIAA, Jordi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Magrinyà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director del ECAM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8088A2-8D4A-5B05-96F2-B6BCA36C0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911625"/>
            <a:ext cx="827378" cy="8273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7FD0661-A045-7B3F-2A20-6726A3D10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3077" y="3018304"/>
            <a:ext cx="1990723" cy="199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1313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-1604708" y="1047468"/>
            <a:ext cx="10515600" cy="6632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Convenio con Brasil – Marcha Acuática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458387"/>
            <a:ext cx="10515600" cy="311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88" y="5881206"/>
            <a:ext cx="7772400" cy="12740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260DB8-F28D-2ADC-6AC6-56F6610AB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115026D-FA5E-0990-8568-37D79C2FC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9" y="3247575"/>
            <a:ext cx="5167815" cy="281634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F1A5429-A6D8-7575-AF92-5BF19E05DB61}"/>
              </a:ext>
            </a:extLst>
          </p:cNvPr>
          <p:cNvSpPr txBox="1"/>
          <p:nvPr/>
        </p:nvSpPr>
        <p:spPr>
          <a:xfrm>
            <a:off x="711199" y="2026372"/>
            <a:ext cx="5596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Miembro de la FEEC, explicando la Marcha Acuática en la televisión principal de Brasil y a los alumnos de una Universidad del país.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0096DA0-70CF-766E-EC54-5F5A241A2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970" y="1325087"/>
            <a:ext cx="3789845" cy="25270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189D3C1-5024-AD6E-C4C0-2E07724AD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892" y="3482385"/>
            <a:ext cx="3442044" cy="25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7178" y="1164497"/>
            <a:ext cx="10912213" cy="6632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Convenio con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Dirección General de Cooperación al </a:t>
            </a:r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Desarrollo del Gobierno Catalán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458387"/>
            <a:ext cx="10515600" cy="311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88" y="5881206"/>
            <a:ext cx="7772400" cy="1274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24037D-23E9-4BF6-58DE-6FCC3042135A}"/>
              </a:ext>
            </a:extLst>
          </p:cNvPr>
          <p:cNvSpPr txBox="1"/>
          <p:nvPr/>
        </p:nvSpPr>
        <p:spPr>
          <a:xfrm>
            <a:off x="830705" y="2044849"/>
            <a:ext cx="1023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260DB8-F28D-2ADC-6AC6-56F6610AB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2FE3629-0B38-9B1F-EA95-44B8FE94FEAE}"/>
              </a:ext>
            </a:extLst>
          </p:cNvPr>
          <p:cNvSpPr txBox="1"/>
          <p:nvPr/>
        </p:nvSpPr>
        <p:spPr>
          <a:xfrm>
            <a:off x="616017" y="2829827"/>
            <a:ext cx="10737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Impulsar la participación, la coordinación y la colaboración con el conjunto de actores de  cooperación y desarrollo de entidades del sector público o privado e internacional.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91F1F80-D33E-BB13-C0A9-1294B01D6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524" y="4287885"/>
            <a:ext cx="3993131" cy="10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-1858708" y="1002634"/>
            <a:ext cx="10515600" cy="6632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Convenio con </a:t>
            </a:r>
            <a:r>
              <a:rPr lang="es-ES_tradnl" sz="2800" b="1" dirty="0" err="1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Corpomontaña</a:t>
            </a:r>
            <a:endParaRPr lang="es-ES_tradnl" sz="2800" b="1" dirty="0"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458387"/>
            <a:ext cx="10515600" cy="311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88" y="5881206"/>
            <a:ext cx="7772400" cy="1274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24037D-23E9-4BF6-58DE-6FCC3042135A}"/>
              </a:ext>
            </a:extLst>
          </p:cNvPr>
          <p:cNvSpPr txBox="1"/>
          <p:nvPr/>
        </p:nvSpPr>
        <p:spPr>
          <a:xfrm>
            <a:off x="838200" y="2208035"/>
            <a:ext cx="465160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Convenio de colaboración entre la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Federació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d’Entitats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Excursionistes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Catalunya y la Corporación para el Fomento y Desarrollo del Montañismo en Colombia.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260DB8-F28D-2ADC-6AC6-56F6610AB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65718CC-77E1-37B8-B414-C22EDB6E4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466" y="1085169"/>
            <a:ext cx="3572934" cy="476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-1858708" y="1002634"/>
            <a:ext cx="10515600" cy="6632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Convenio con </a:t>
            </a:r>
            <a:r>
              <a:rPr lang="es-ES_tradnl" sz="2800" b="1" dirty="0" err="1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Corpomontaña</a:t>
            </a:r>
            <a:endParaRPr lang="es-ES_tradnl" sz="2800" b="1" dirty="0"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458387"/>
            <a:ext cx="10515600" cy="311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88" y="5881206"/>
            <a:ext cx="7772400" cy="1274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24037D-23E9-4BF6-58DE-6FCC3042135A}"/>
              </a:ext>
            </a:extLst>
          </p:cNvPr>
          <p:cNvSpPr txBox="1"/>
          <p:nvPr/>
        </p:nvSpPr>
        <p:spPr>
          <a:xfrm>
            <a:off x="830705" y="1756982"/>
            <a:ext cx="10230853" cy="420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Acuerdos más relevantes: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Asesoramiento y estrategias en el proceso de la fundación.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Apoyo a la Corporación en el desarrollo de dinámicas para la creación de sus centros.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Colaboración y cooperación. Elaboración de medidas para mejorar el funcionamiento, a través de la dilatada experiencia de la FEEC, en múltiples campos derivados de la actividad de montaña.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Colaboración en todas aquellas actividades de interés para cada una de las dos instituciones.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Colaborar con la promoción y realización de cuantas actividades estén dirigidas a la formación de deportistas y el desarrollo de la investigación aplicada.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Aproximar conocimientos, pautas y experiencia sobre los cursos y formación mediante el intercambio de conocimientos.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260DB8-F28D-2ADC-6AC6-56F6610AB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700666"/>
            <a:ext cx="827378" cy="8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8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2265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-210313" y="1001289"/>
            <a:ext cx="7093034" cy="575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Convenio con </a:t>
            </a:r>
            <a:r>
              <a:rPr lang="es-ES_tradnl" sz="2800" b="1" dirty="0" err="1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Corpomontaña</a:t>
            </a:r>
            <a:endParaRPr lang="es-ES_tradnl" sz="2800" b="1" dirty="0"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458387"/>
            <a:ext cx="10515600" cy="311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0" y="5869968"/>
            <a:ext cx="7772400" cy="1274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24037D-23E9-4BF6-58DE-6FCC3042135A}"/>
              </a:ext>
            </a:extLst>
          </p:cNvPr>
          <p:cNvSpPr txBox="1"/>
          <p:nvPr/>
        </p:nvSpPr>
        <p:spPr>
          <a:xfrm>
            <a:off x="830705" y="1678621"/>
            <a:ext cx="10230853" cy="414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Acuerdos más relevantes: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Aconsejar y dar a conocer los cursos, la especialización y reciclaje de acuerdo con las necesidades federativas.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Realización de actividades formativas, el intercambio de estudiantes y profesorado, y la elaboración de materiales y sistemas de formación educativa.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Prestación de servicios técnicos sobre tracs de montaña, para poder buscar y des- cargar, rutas y puntos de interés GPS así como información y contenidos en relación con las mismas.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Responder consultas para implantar y desarrollar nuevos programas. Y todas aquellas acciones que de mutuo acuerdo se dictaminen.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Realización del Curso de Monitor de Excursionismo.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8088A2-8D4A-5B05-96F2-B6BCA36C0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558" y="911625"/>
            <a:ext cx="827378" cy="8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3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49"/>
            <a:ext cx="12206990" cy="94516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97112" y="992293"/>
            <a:ext cx="6345383" cy="94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Curso de Monitor de Excursionismo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2101517"/>
            <a:ext cx="10515600" cy="34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583936"/>
            <a:ext cx="7772400" cy="12740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75CFAD-7529-D0EB-039A-E51E4C9B889D}"/>
              </a:ext>
            </a:extLst>
          </p:cNvPr>
          <p:cNvSpPr txBox="1"/>
          <p:nvPr/>
        </p:nvSpPr>
        <p:spPr>
          <a:xfrm>
            <a:off x="578772" y="2370922"/>
            <a:ext cx="1142197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figura del Monitor es la que apoya </a:t>
            </a:r>
          </a:p>
          <a:p>
            <a:pPr>
              <a:lnSpc>
                <a:spcPct val="150000"/>
              </a:lnSpc>
            </a:pPr>
            <a:r>
              <a:rPr lang="es-E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la dinamización</a:t>
            </a:r>
            <a:r>
              <a:rPr lang="es-ES" sz="20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las actividades </a:t>
            </a:r>
          </a:p>
          <a:p>
            <a:pPr>
              <a:lnSpc>
                <a:spcPct val="150000"/>
              </a:lnSpc>
            </a:pPr>
            <a:r>
              <a:rPr lang="es-E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organizan las entidades excursionistas</a:t>
            </a:r>
          </a:p>
          <a:p>
            <a:pPr>
              <a:lnSpc>
                <a:spcPct val="150000"/>
              </a:lnSpc>
            </a:pPr>
            <a:r>
              <a:rPr lang="es-E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al mismo tiempo promueve las </a:t>
            </a:r>
          </a:p>
          <a:p>
            <a:pPr>
              <a:lnSpc>
                <a:spcPct val="150000"/>
              </a:lnSpc>
            </a:pPr>
            <a:r>
              <a:rPr lang="es-E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diversas actividades de montaña </a:t>
            </a:r>
          </a:p>
          <a:p>
            <a:pPr>
              <a:lnSpc>
                <a:spcPct val="150000"/>
              </a:lnSpc>
            </a:pPr>
            <a:r>
              <a:rPr lang="es-E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se organizan el los clubes</a:t>
            </a:r>
            <a:r>
              <a:rPr lang="es-ES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s-ES" sz="2400" kern="1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FF192D-5655-37B0-9E12-17A745EFF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7510" y="712789"/>
            <a:ext cx="827378" cy="82737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37F7874-FC66-F123-F704-AE6411CEA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040" y="2164326"/>
            <a:ext cx="5185625" cy="354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8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1355</Words>
  <Application>Microsoft Office PowerPoint</Application>
  <PresentationFormat>Panorámica</PresentationFormat>
  <Paragraphs>268</Paragraphs>
  <Slides>28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Times New Roman</vt:lpstr>
      <vt:lpstr>Wingdings</vt:lpstr>
      <vt:lpstr>Tema de Office</vt:lpstr>
      <vt:lpstr>Convenios de Cooperación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Ponencia</dc:title>
  <dc:creator>Usuario de Microsoft Office</dc:creator>
  <cp:lastModifiedBy>Laia Erra Arxé</cp:lastModifiedBy>
  <cp:revision>45</cp:revision>
  <dcterms:created xsi:type="dcterms:W3CDTF">2023-08-10T17:23:55Z</dcterms:created>
  <dcterms:modified xsi:type="dcterms:W3CDTF">2023-10-13T02:37:31Z</dcterms:modified>
</cp:coreProperties>
</file>