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4" r:id="rId1"/>
  </p:sldMasterIdLst>
  <p:notesMasterIdLst>
    <p:notesMasterId r:id="rId38"/>
  </p:notesMasterIdLst>
  <p:sldIdLst>
    <p:sldId id="256" r:id="rId2"/>
    <p:sldId id="271" r:id="rId3"/>
    <p:sldId id="296" r:id="rId4"/>
    <p:sldId id="265" r:id="rId5"/>
    <p:sldId id="292" r:id="rId6"/>
    <p:sldId id="262" r:id="rId7"/>
    <p:sldId id="266" r:id="rId8"/>
    <p:sldId id="267" r:id="rId9"/>
    <p:sldId id="290" r:id="rId10"/>
    <p:sldId id="289" r:id="rId11"/>
    <p:sldId id="261" r:id="rId12"/>
    <p:sldId id="264" r:id="rId13"/>
    <p:sldId id="279" r:id="rId14"/>
    <p:sldId id="257" r:id="rId15"/>
    <p:sldId id="273" r:id="rId16"/>
    <p:sldId id="274" r:id="rId17"/>
    <p:sldId id="272" r:id="rId18"/>
    <p:sldId id="291" r:id="rId19"/>
    <p:sldId id="269" r:id="rId20"/>
    <p:sldId id="278" r:id="rId21"/>
    <p:sldId id="288" r:id="rId22"/>
    <p:sldId id="277" r:id="rId23"/>
    <p:sldId id="276" r:id="rId24"/>
    <p:sldId id="281" r:id="rId25"/>
    <p:sldId id="283" r:id="rId26"/>
    <p:sldId id="263" r:id="rId27"/>
    <p:sldId id="282" r:id="rId28"/>
    <p:sldId id="268" r:id="rId29"/>
    <p:sldId id="286" r:id="rId30"/>
    <p:sldId id="285" r:id="rId31"/>
    <p:sldId id="275" r:id="rId32"/>
    <p:sldId id="295" r:id="rId33"/>
    <p:sldId id="293" r:id="rId34"/>
    <p:sldId id="294" r:id="rId35"/>
    <p:sldId id="287" r:id="rId36"/>
    <p:sldId id="259" r:id="rId3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8"/>
    <p:restoredTop sz="91862" autoAdjust="0"/>
  </p:normalViewPr>
  <p:slideViewPr>
    <p:cSldViewPr snapToGrid="0" snapToObjects="1">
      <p:cViewPr varScale="1">
        <p:scale>
          <a:sx n="85" d="100"/>
          <a:sy n="85" d="100"/>
        </p:scale>
        <p:origin x="19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efarias\Nextcloud\4.%20PUBLICACIONES%20Y%20PRESENTACIONES\2.%20PRESENTACIONES\2021.%20FEDME%20Valencia\FEDME%20CALCULO%20IMPACTOS_Farias%20et%20al.%20V1%20modificado%20en%20catala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564777492367114"/>
          <c:y val="8.4240358170434404E-2"/>
          <c:w val="0.86230298939165428"/>
          <c:h val="0.794179961471561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'Taula dinàmica'!$I$20</c:f>
              <c:strCache>
                <c:ptCount val="1"/>
                <c:pt idx="0">
                  <c:v>Residència habitual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ca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'Taula dinàmica'!$E$151:$E$153</c:f>
              <c:strCache>
                <c:ptCount val="3"/>
                <c:pt idx="0">
                  <c:v>Escassa (podria haver-n'hi hagut més)</c:v>
                </c:pt>
                <c:pt idx="1">
                  <c:v>Acceptable (no em va molestar)</c:v>
                </c:pt>
                <c:pt idx="2">
                  <c:v>Excesiva (em va molestar)</c:v>
                </c:pt>
              </c:strCache>
            </c:strRef>
          </c:cat>
          <c:val>
            <c:numRef>
              <c:f>'Taula dinàmica'!$G$151:$G$153</c:f>
              <c:numCache>
                <c:formatCode>0.0%</c:formatCode>
                <c:ptCount val="3"/>
                <c:pt idx="0">
                  <c:v>0.17241379310344829</c:v>
                </c:pt>
                <c:pt idx="1">
                  <c:v>0.68965517241379315</c:v>
                </c:pt>
                <c:pt idx="2">
                  <c:v>0.13793103448275862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69-A345-88C6-8BAB13076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9200271"/>
        <c:axId val="49202351"/>
      </c:barChart>
      <c:catAx>
        <c:axId val="492002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202351"/>
        <c:crosses val="autoZero"/>
        <c:auto val="1"/>
        <c:lblAlgn val="ctr"/>
        <c:lblOffset val="100"/>
        <c:noMultiLvlLbl val="0"/>
      </c:catAx>
      <c:valAx>
        <c:axId val="49202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a-ES"/>
          </a:p>
        </c:txPr>
        <c:crossAx val="49200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ca-ES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'Graficos Economico'!$C$6:$C$14</cx:f>
        <cx:lvl ptCount="9">
          <cx:pt idx="0">Romandre lloc d'arribada</cx:pt>
          <cx:pt idx="1">Passeig suau</cx:pt>
          <cx:pt idx="2">Excursionisme</cx:pt>
          <cx:pt idx="3">Montanyisme</cx:pt>
          <cx:pt idx="4">Curses per muntanya</cx:pt>
          <cx:pt idx="5">Bicicletat tot terreny</cx:pt>
          <cx:pt idx="6">Raquetes de neu</cx:pt>
          <cx:pt idx="7">Esquí de muntanya</cx:pt>
          <cx:pt idx="8">Escalada</cx:pt>
        </cx:lvl>
      </cx:strDim>
      <cx:numDim type="val">
        <cx:f>'Graficos Economico'!$D$6:$D$14</cx:f>
        <cx:lvl ptCount="9" formatCode="###0,00">
          <cx:pt idx="0">35.191176470588232</cx:pt>
          <cx:pt idx="1">45.238461538461536</cx:pt>
          <cx:pt idx="2">50.146417445482868</cx:pt>
          <cx:pt idx="3">32.820512820512818</cx:pt>
          <cx:pt idx="4">42.629629629629626</cx:pt>
          <cx:pt idx="5">54.448275862068968</cx:pt>
          <cx:pt idx="6">38.363636363636367</cx:pt>
          <cx:pt idx="7">32.787234042553195</cx:pt>
          <cx:pt idx="8">11.333333333333334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ca-ES" sz="1200" b="0" i="0" u="none" strike="noStrike" baseline="0" noProof="0" dirty="0">
                <a:solidFill>
                  <a:schemeClr val="tx1"/>
                </a:solidFill>
                <a:latin typeface="Georgia" panose="02040502050405020303" pitchFamily="18" charset="0"/>
              </a:rPr>
              <a:t>Parc Natural del Cadí-Moixeró </a:t>
            </a:r>
          </a:p>
          <a:p>
            <a:pPr algn="ctr" rtl="0">
              <a:defRPr/>
            </a:pPr>
            <a:r>
              <a:rPr lang="ca-ES" sz="1200" b="0" i="0" u="none" strike="noStrike" baseline="0" noProof="0" dirty="0">
                <a:solidFill>
                  <a:schemeClr val="tx1"/>
                </a:solidFill>
                <a:latin typeface="Georgia" panose="02040502050405020303" pitchFamily="18" charset="0"/>
              </a:rPr>
              <a:t>gasto </a:t>
            </a:r>
            <a:r>
              <a:rPr lang="ca-ES" sz="1200" b="0" i="0" u="none" strike="noStrike" baseline="0" noProof="0" dirty="0" err="1">
                <a:solidFill>
                  <a:schemeClr val="tx1"/>
                </a:solidFill>
                <a:latin typeface="Georgia" panose="02040502050405020303" pitchFamily="18" charset="0"/>
              </a:rPr>
              <a:t>según</a:t>
            </a:r>
            <a:r>
              <a:rPr lang="ca-ES" sz="1200" b="0" i="0" u="none" strike="noStrike" baseline="0" noProof="0" dirty="0">
                <a:solidFill>
                  <a:schemeClr val="tx1"/>
                </a:solidFill>
                <a:latin typeface="Georgia" panose="02040502050405020303" pitchFamily="18" charset="0"/>
              </a:rPr>
              <a:t> la </a:t>
            </a:r>
            <a:r>
              <a:rPr lang="ca-ES" sz="1200" b="0" i="0" u="none" strike="noStrike" baseline="0" noProof="0" dirty="0" err="1">
                <a:solidFill>
                  <a:schemeClr val="tx1"/>
                </a:solidFill>
                <a:latin typeface="Georgia" panose="02040502050405020303" pitchFamily="18" charset="0"/>
              </a:rPr>
              <a:t>actividad</a:t>
            </a:r>
            <a:r>
              <a:rPr lang="ca-ES" sz="1200" b="0" i="0" u="none" strike="noStrike" baseline="0" noProof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a-ES" sz="1200" b="0" i="0" u="none" strike="noStrike" baseline="0" noProof="0" dirty="0" err="1">
                <a:solidFill>
                  <a:schemeClr val="tx1"/>
                </a:solidFill>
                <a:latin typeface="Georgia" panose="02040502050405020303" pitchFamily="18" charset="0"/>
              </a:rPr>
              <a:t>realizada</a:t>
            </a:r>
            <a:r>
              <a:rPr lang="ca-ES" sz="1200" b="0" i="0" u="none" strike="noStrike" baseline="0" noProof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a-ES" sz="1200" b="0" i="0" u="none" strike="noStrike" baseline="0" noProof="0" dirty="0" err="1">
                <a:solidFill>
                  <a:schemeClr val="tx1"/>
                </a:solidFill>
                <a:latin typeface="Georgia" panose="02040502050405020303" pitchFamily="18" charset="0"/>
              </a:rPr>
              <a:t>durante</a:t>
            </a:r>
            <a:r>
              <a:rPr lang="ca-ES" sz="1200" b="0" i="0" u="none" strike="noStrike" baseline="0" noProof="0" dirty="0">
                <a:solidFill>
                  <a:schemeClr val="tx1"/>
                </a:solidFill>
                <a:latin typeface="Georgia" panose="02040502050405020303" pitchFamily="18" charset="0"/>
              </a:rPr>
              <a:t> la visita al </a:t>
            </a:r>
            <a:r>
              <a:rPr lang="ca-ES" sz="1200" b="0" i="0" u="none" strike="noStrike" baseline="0" noProof="0" dirty="0" err="1">
                <a:solidFill>
                  <a:schemeClr val="tx1"/>
                </a:solidFill>
                <a:latin typeface="Georgia" panose="02040502050405020303" pitchFamily="18" charset="0"/>
              </a:rPr>
              <a:t>parque</a:t>
            </a:r>
            <a:r>
              <a:rPr lang="ca-ES" sz="1200" b="0" i="0" u="none" strike="noStrike" baseline="0" noProof="0" dirty="0">
                <a:solidFill>
                  <a:schemeClr val="tx1"/>
                </a:solidFill>
                <a:latin typeface="Georgia" panose="02040502050405020303" pitchFamily="18" charset="0"/>
              </a:rPr>
              <a:t> natural</a:t>
            </a:r>
          </a:p>
        </cx:rich>
      </cx:tx>
    </cx:title>
    <cx:plotArea>
      <cx:plotAreaRegion>
        <cx:series layoutId="funnel" uniqueId="{CAE63850-D8A9-4F56-A8A8-CAE667D487C9}">
          <cx:spPr>
            <a:solidFill>
              <a:srgbClr val="C00000"/>
            </a:solidFill>
            <a:ln>
              <a:solidFill>
                <a:srgbClr val="C00000"/>
              </a:solidFill>
            </a:ln>
          </cx:spPr>
          <cx:dataLabels>
            <cx:visibility seriesName="0" categoryName="0" value="1"/>
          </cx:dataLabels>
          <cx:dataId val="0"/>
        </cx:series>
      </cx:plotAreaRegion>
      <cx:axis id="0">
        <cx:catScaling gapWidth="0.0599999987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D4BA5-9D78-EB4E-AF20-1793925B77DF}" type="datetimeFigureOut">
              <a:rPr lang="es-ES" smtClean="0"/>
              <a:t>26/10/2023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27386-5E2F-7D44-BA96-C8349FAE61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280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27386-5E2F-7D44-BA96-C8349FAE613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6911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27386-5E2F-7D44-BA96-C8349FAE613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51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877D4-4A0D-D5B6-AE04-5CCB6ECB6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E08A45-EEA4-B750-AE7C-746ED962D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5174C8-178F-DB70-A87F-ABA1D54F3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38FFE9-3051-CAF5-0EF3-1777FE88F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CB9292-DBD1-2ABA-ADDC-1D95E301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551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D3F3B-2820-BBFB-64AE-0413D724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71E004-18E8-A4FD-7883-FACEB34C2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78FECE-9DB8-BA76-BA62-2854A359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24ED88-BE5B-5450-F9B6-9649F7C4B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A173D9-AC39-9E4E-0024-F9DF4FB9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433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9185B1-ACF0-6DF3-1F14-39449399F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94C0E2-565F-F933-9A94-82D81D5BF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3CBD1F-A525-E77D-49B5-8E24D4E6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CECCC3-A558-A09F-2F3D-90C6413C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3EA900-E14F-CDCF-EF08-9085400A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245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F50B8-75CB-8481-5D92-FC406D1F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3FF256-2AA5-8892-7073-D5DC02E97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86128A-2F3E-73F4-B579-272CD344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E44B81-B265-EA78-2952-656CC910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ADA125-6DC3-77FC-0690-4EBFD94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17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BA1CDC-88F8-2C1C-044A-638BECD7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9668CA-7834-B2D4-39F1-391B8049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19F620-1087-DDC5-2786-BAD03FB5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666820-0E4E-48D3-ACF0-B313519A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68429F-E5B7-6573-96B9-532E4656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643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3F41D-C865-5C33-1E32-FE64879C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BE6286-0533-596D-EF50-22CFFF246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BEFE60-F526-712C-8981-434C13F73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506372-13D0-3B87-20EE-8745495B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CD9F7D-1ACD-F9D8-481E-37F0DA5F2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706130-9A4E-BDFE-002E-84B374830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31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0D62B-F950-31E8-587A-5C41945B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9A7363-E0F1-E036-E905-730F66795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AF1B92-8898-5D16-A3EA-6BD492AE6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A66B2F-6115-E455-FCAF-D4CA8A4F5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16BBE07-8795-C04D-BE10-13FEA1E26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4BBB83A-B91A-80DA-5AB8-24F91C8E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A9C0AC-2B13-2EA9-C159-9E9EDF08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585D15-FC0C-FBCF-759A-746E4652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193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B9CD81-8E5A-DC83-72B4-815A8274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5232E49-CDC1-300A-F391-74AE5AE48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4C1D7D-2F38-7AC3-63E7-1CF2961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864E10-D3A8-3A9C-7BFE-4D37C125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382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035E06-F092-1006-12DF-EECCD871D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124F56-638C-F89E-8760-5E65CDE9C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AB54AE-0379-5D4B-6334-557D7A2EF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6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34E42-C9F7-1572-8458-F42AAC0B3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25BC11-E0FE-B579-C056-B552C132B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2E425E-9489-30D6-0B0D-BA3A8766F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A0D482-E0DA-60E3-41B9-5A5FBEBC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1C51A9-7A11-94B4-CA19-EE45D4C3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F55DC6-8151-58F8-BFA8-B0C8F5D3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3898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56E1AE-1ED1-7F4B-75AA-8B05DB12B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5934600-3BED-B700-749F-544353DBE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D45D82-5B5C-03D4-1B27-BEE3B973D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5AD01D-5175-B35D-2046-A836F54B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0E35E4-96F2-C439-5A65-144CE540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92EB65-E6A4-E1D4-76B1-480C5ACB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27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C19D4D-6805-59CE-4D4E-F293C23D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7104D6-C652-C8C9-6C4B-2689CDE59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4DAC77-5069-F98C-F666-2E65DD3B3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0394A-30DD-F949-8BFF-BAD77391798B}" type="datetimeFigureOut">
              <a:rPr lang="es-ES_tradnl" smtClean="0"/>
              <a:t>26/10/2023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113CFA-0831-9E0F-0A2C-9488C705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3D3176-5C34-A88F-3898-7869C12EE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107F-C919-2A47-8903-17B9C0D47C9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574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jp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hyperlink" Target="https://pixabay.com/es/detective-pistas-buscar-dedo-15208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microsoft.com/office/2014/relationships/chartEx" Target="../charts/chartEx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4.png"/><Relationship Id="rId5" Type="http://schemas.openxmlformats.org/officeDocument/2006/relationships/image" Target="../media/image39.jpg"/><Relationship Id="rId10" Type="http://schemas.openxmlformats.org/officeDocument/2006/relationships/image" Target="../media/image31.jpeg"/><Relationship Id="rId4" Type="http://schemas.openxmlformats.org/officeDocument/2006/relationships/image" Target="../media/image4.png"/><Relationship Id="rId9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_LLA5t80xMU?feature=oembed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55.jpeg"/><Relationship Id="rId4" Type="http://schemas.openxmlformats.org/officeDocument/2006/relationships/image" Target="../media/image2.png"/><Relationship Id="rId9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XACVJgk9kQ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lopezcano.blogspot.com/2019/02/preguntas-tareas-deinvestigacion-e.html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Up82UrePHhg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3845" y="474849"/>
            <a:ext cx="10373833" cy="2387600"/>
          </a:xfrm>
        </p:spPr>
        <p:txBody>
          <a:bodyPr>
            <a:normAutofit/>
          </a:bodyPr>
          <a:lstStyle/>
          <a:p>
            <a:r>
              <a:rPr lang="es-ES_tradnl" sz="5400" b="1" dirty="0">
                <a:latin typeface="Arial Black" charset="0"/>
                <a:ea typeface="Arial Black" charset="0"/>
                <a:cs typeface="Arial Black" charset="0"/>
              </a:rPr>
              <a:t>La montaña del Siglo XXI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36405" y="2987362"/>
            <a:ext cx="9457660" cy="1655762"/>
          </a:xfrm>
        </p:spPr>
        <p:txBody>
          <a:bodyPr/>
          <a:lstStyle/>
          <a:p>
            <a:r>
              <a:rPr lang="es-ES_tradnl" b="1" dirty="0">
                <a:latin typeface="Arial" charset="0"/>
                <a:ea typeface="Arial" charset="0"/>
                <a:cs typeface="Arial" charset="0"/>
              </a:rPr>
              <a:t>Turismo deportivo de montaña</a:t>
            </a:r>
          </a:p>
          <a:p>
            <a:r>
              <a:rPr lang="es-ES_tradnl" b="1" dirty="0">
                <a:latin typeface="Arial" charset="0"/>
                <a:ea typeface="Arial" charset="0"/>
                <a:cs typeface="Arial" charset="0"/>
              </a:rPr>
              <a:t>La evolución de las actividades de montaña en Cataluña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D5922A-1951-46E4-017B-5D42E6952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735" y="4083591"/>
            <a:ext cx="3868052" cy="949431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5A099D77-628D-427A-818C-26D606272A6F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81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OBJETIVOS Y RETOS </a:t>
            </a:r>
          </a:p>
          <a:p>
            <a:pPr algn="just">
              <a:lnSpc>
                <a:spcPct val="100000"/>
              </a:lnSpc>
            </a:pP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MONTAÑA: TURISMO, MEDIO AMBIENTE Y DEPORTE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5C0C0E80-CB0E-39D0-4E53-365E4A1F0A15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019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964325" y="2488019"/>
            <a:ext cx="3857847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2FF955-1C52-181A-554C-29CE2BDA3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56" y="2267381"/>
            <a:ext cx="5130653" cy="365706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3F04357-30D6-0B40-38A4-0C81C9EE7D19}"/>
              </a:ext>
            </a:extLst>
          </p:cNvPr>
          <p:cNvSpPr txBox="1"/>
          <p:nvPr/>
        </p:nvSpPr>
        <p:spPr>
          <a:xfrm>
            <a:off x="435935" y="1766967"/>
            <a:ext cx="488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Evolución licencias de montaña 2007 - 2022 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73FC855E-9187-2E8F-9C1A-7AF2B90B1325}"/>
              </a:ext>
            </a:extLst>
          </p:cNvPr>
          <p:cNvSpPr txBox="1">
            <a:spLocks/>
          </p:cNvSpPr>
          <p:nvPr/>
        </p:nvSpPr>
        <p:spPr>
          <a:xfrm>
            <a:off x="6298018" y="2039095"/>
            <a:ext cx="5746364" cy="3368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Incremento del interés por la montaña, sobre todo después pandemia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Una comunicación directa y dando a conocer el papel de la federación (Medios de Comunicación, RRSS, Medios propios)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Crecimiento con 3M de visitas de la página web de la federación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Apuesta por el deporte y actividades de montaña femenino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Las entidades como claro gestor del territorio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Programa de formación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Centros de Tecnificación 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Efecto Kilian Jornet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Catalunya, país de montaña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Mejoras en refugios y crecimiento en senderos homologados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Trabajo informativo constante durante la pandemia</a:t>
            </a:r>
          </a:p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324B28B-CDD6-F0F6-E04D-C79371CD6611}"/>
              </a:ext>
            </a:extLst>
          </p:cNvPr>
          <p:cNvSpPr txBox="1"/>
          <p:nvPr/>
        </p:nvSpPr>
        <p:spPr>
          <a:xfrm>
            <a:off x="6160564" y="1479147"/>
            <a:ext cx="409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 del crecimiento: 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C5E75D6-7CF1-C838-51B7-1065179DD878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220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07A360-FB3E-ECF2-DE00-A525DE63A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55" y="1609099"/>
            <a:ext cx="8287332" cy="4393545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214E0E49-86EE-4D5F-44CF-28AE760469D6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588522E-FBC6-ADDE-0AEB-42F2980A62AE}"/>
              </a:ext>
            </a:extLst>
          </p:cNvPr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</p:spTree>
    <p:extLst>
      <p:ext uri="{BB962C8B-B14F-4D97-AF65-F5344CB8AC3E}">
        <p14:creationId xmlns:p14="http://schemas.microsoft.com/office/powerpoint/2010/main" val="3282349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OBJETIVOS Y RETOS </a:t>
            </a:r>
          </a:p>
          <a:p>
            <a:pPr algn="just">
              <a:lnSpc>
                <a:spcPct val="100000"/>
              </a:lnSpc>
            </a:pP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MONTAÑA: </a:t>
            </a:r>
            <a:r>
              <a:rPr lang="es-ES_tradnl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TURISMO</a:t>
            </a: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, MEDIO AMBIENTE y DEPORTE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947F05EB-3FD0-70D4-953F-FFB437A06FB8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F357658-5BAF-B93E-3469-169E32CB3805}"/>
              </a:ext>
            </a:extLst>
          </p:cNvPr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</p:spTree>
    <p:extLst>
      <p:ext uri="{BB962C8B-B14F-4D97-AF65-F5344CB8AC3E}">
        <p14:creationId xmlns:p14="http://schemas.microsoft.com/office/powerpoint/2010/main" val="3523638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5678423" y="1844010"/>
            <a:ext cx="5786252" cy="3663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Las actividades de montaña se han convertido en Cataluña en la tercera actividad deportiva preferida por la población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Si tenemos en cuenta que la segunda es la carrera a pie, podemos decir que las actividades de turismo y deporte de montaña son la primera actividad en Cataluña. </a:t>
            </a:r>
            <a:r>
              <a:rPr lang="es-ES_tradnl" sz="1400" b="1" dirty="0">
                <a:latin typeface="Arial" charset="0"/>
                <a:ea typeface="Arial" charset="0"/>
                <a:cs typeface="Arial" charset="0"/>
              </a:rPr>
              <a:t>Con un 30% </a:t>
            </a: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de la población que las practica como ocio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Se calcula que más de </a:t>
            </a:r>
            <a:r>
              <a:rPr lang="es-ES_tradnl" sz="1400" b="1" dirty="0">
                <a:latin typeface="Arial" charset="0"/>
                <a:ea typeface="Arial" charset="0"/>
                <a:cs typeface="Arial" charset="0"/>
              </a:rPr>
              <a:t>1’5M de personas </a:t>
            </a: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practican actividades en el medio natural en Cataluña, esto sobre una población de 7M de habitantes</a:t>
            </a:r>
          </a:p>
          <a:p>
            <a:pPr algn="just">
              <a:lnSpc>
                <a:spcPct val="150000"/>
              </a:lnSpc>
            </a:pPr>
            <a:endParaRPr lang="es-ES_tradnl" sz="1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De este 1’5M sólo </a:t>
            </a:r>
            <a:r>
              <a:rPr lang="es-ES_tradnl" sz="1400" b="1" dirty="0">
                <a:latin typeface="Arial" charset="0"/>
                <a:ea typeface="Arial" charset="0"/>
                <a:cs typeface="Arial" charset="0"/>
              </a:rPr>
              <a:t>81.000 pertenecen a entidades excursionistas</a:t>
            </a:r>
            <a:endParaRPr lang="es-ES_tradnl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13B875A-B6EF-5094-9FFA-4E61A4577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73" y="1430772"/>
            <a:ext cx="4238290" cy="4238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10" name="Marco 9">
            <a:extLst>
              <a:ext uri="{FF2B5EF4-FFF2-40B4-BE49-F238E27FC236}">
                <a16:creationId xmlns:a16="http://schemas.microsoft.com/office/drawing/2014/main" id="{85AF5BCB-750F-4EEF-D8D7-ACC176F2DAAB}"/>
              </a:ext>
            </a:extLst>
          </p:cNvPr>
          <p:cNvSpPr/>
          <p:nvPr/>
        </p:nvSpPr>
        <p:spPr>
          <a:xfrm>
            <a:off x="386873" y="2323852"/>
            <a:ext cx="4121332" cy="212651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Marco 11">
            <a:extLst>
              <a:ext uri="{FF2B5EF4-FFF2-40B4-BE49-F238E27FC236}">
                <a16:creationId xmlns:a16="http://schemas.microsoft.com/office/drawing/2014/main" id="{F09103E4-CEFB-A116-A624-2A3F333FFD9B}"/>
              </a:ext>
            </a:extLst>
          </p:cNvPr>
          <p:cNvSpPr/>
          <p:nvPr/>
        </p:nvSpPr>
        <p:spPr>
          <a:xfrm>
            <a:off x="386873" y="3119918"/>
            <a:ext cx="4121332" cy="212651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05D936-9B0F-070F-EE46-1F783EB25E8D}"/>
              </a:ext>
            </a:extLst>
          </p:cNvPr>
          <p:cNvSpPr txBox="1"/>
          <p:nvPr/>
        </p:nvSpPr>
        <p:spPr>
          <a:xfrm>
            <a:off x="5366410" y="1403197"/>
            <a:ext cx="4922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de montaña en el medio natural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952FBC55-3290-EBEE-19FC-52ACC94B00F4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1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964325" y="2488019"/>
            <a:ext cx="3857847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2" name="Picture 2" descr="Logotip">
            <a:extLst>
              <a:ext uri="{FF2B5EF4-FFF2-40B4-BE49-F238E27FC236}">
                <a16:creationId xmlns:a16="http://schemas.microsoft.com/office/drawing/2014/main" id="{A5773471-9B00-B030-6D73-B909D0B78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4" y="4143398"/>
            <a:ext cx="1402114" cy="26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Icona">
            <a:extLst>
              <a:ext uri="{FF2B5EF4-FFF2-40B4-BE49-F238E27FC236}">
                <a16:creationId xmlns:a16="http://schemas.microsoft.com/office/drawing/2014/main" id="{BA198CA3-E81A-AE24-CCC0-8F2042B4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3" y="1707604"/>
            <a:ext cx="2092055" cy="26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Logotip">
            <a:extLst>
              <a:ext uri="{FF2B5EF4-FFF2-40B4-BE49-F238E27FC236}">
                <a16:creationId xmlns:a16="http://schemas.microsoft.com/office/drawing/2014/main" id="{849635BF-B1A8-1308-74D2-326EB1AEC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4" y="2990383"/>
            <a:ext cx="1575166" cy="30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ogotip">
            <a:extLst>
              <a:ext uri="{FF2B5EF4-FFF2-40B4-BE49-F238E27FC236}">
                <a16:creationId xmlns:a16="http://schemas.microsoft.com/office/drawing/2014/main" id="{99C159CC-FE31-43A1-C073-E8539B5D5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3" y="4695432"/>
            <a:ext cx="1855361" cy="35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Imagen que contiene botella, firmar, foto, azul&#10;&#10;Descripción generada automáticamente">
            <a:extLst>
              <a:ext uri="{FF2B5EF4-FFF2-40B4-BE49-F238E27FC236}">
                <a16:creationId xmlns:a16="http://schemas.microsoft.com/office/drawing/2014/main" id="{503CE782-7BA4-E32B-E9D7-246AA65E7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6" y="3578176"/>
            <a:ext cx="1402116" cy="26707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B3C8DFC-C4EA-0195-644C-FF511586157C}"/>
              </a:ext>
            </a:extLst>
          </p:cNvPr>
          <p:cNvSpPr txBox="1"/>
          <p:nvPr/>
        </p:nvSpPr>
        <p:spPr>
          <a:xfrm>
            <a:off x="3236986" y="4139215"/>
            <a:ext cx="24998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345.000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visitas</a:t>
            </a: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lang="ca-ES" sz="16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028128-0F33-8A07-7D8A-0671FE554052}"/>
              </a:ext>
            </a:extLst>
          </p:cNvPr>
          <p:cNvSpPr txBox="1"/>
          <p:nvPr/>
        </p:nvSpPr>
        <p:spPr>
          <a:xfrm>
            <a:off x="3232223" y="1650653"/>
            <a:ext cx="24833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5.000.000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visitas</a:t>
            </a: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lang="ca-ES" sz="16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7B09579-54A8-E73C-D8D4-301C47664889}"/>
              </a:ext>
            </a:extLst>
          </p:cNvPr>
          <p:cNvSpPr/>
          <p:nvPr/>
        </p:nvSpPr>
        <p:spPr>
          <a:xfrm>
            <a:off x="3233145" y="3560770"/>
            <a:ext cx="2468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346.000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visitas</a:t>
            </a: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lang="ca-ES" sz="16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FA67466-2552-1B2A-8CE3-D5F4D3599419}"/>
              </a:ext>
            </a:extLst>
          </p:cNvPr>
          <p:cNvSpPr/>
          <p:nvPr/>
        </p:nvSpPr>
        <p:spPr>
          <a:xfrm>
            <a:off x="3234503" y="4681885"/>
            <a:ext cx="23153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166.000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visitas</a:t>
            </a: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lang="ca-ES" sz="16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41BD6CE-33E6-3D76-50FB-27FA727CDA1F}"/>
              </a:ext>
            </a:extLst>
          </p:cNvPr>
          <p:cNvSpPr/>
          <p:nvPr/>
        </p:nvSpPr>
        <p:spPr>
          <a:xfrm>
            <a:off x="3233055" y="2948951"/>
            <a:ext cx="27462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484.000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visitas</a:t>
            </a: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lang="ca-ES" sz="16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CE4F72D1-985C-BAFC-DB24-C2AD574239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8350" y="1152667"/>
            <a:ext cx="4885734" cy="4305129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E74C3F09-A711-B556-3B4C-9D4610327AD8}"/>
              </a:ext>
            </a:extLst>
          </p:cNvPr>
          <p:cNvSpPr txBox="1"/>
          <p:nvPr/>
        </p:nvSpPr>
        <p:spPr>
          <a:xfrm>
            <a:off x="990854" y="5729392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FUENTE: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28A8151-B180-4311-FF86-7A70107C98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7300" y="5942191"/>
            <a:ext cx="1251272" cy="387623"/>
          </a:xfrm>
          <a:prstGeom prst="rect">
            <a:avLst/>
          </a:prstGeom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A10545AB-6820-0E1B-0213-196A0622FD94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Imatge 17">
            <a:extLst>
              <a:ext uri="{FF2B5EF4-FFF2-40B4-BE49-F238E27FC236}">
                <a16:creationId xmlns:a16="http://schemas.microsoft.com/office/drawing/2014/main" id="{F13BFB7A-FF4B-6FAF-A6D8-E3818D725E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916" y="2252365"/>
            <a:ext cx="1854352" cy="422278"/>
          </a:xfrm>
          <a:prstGeom prst="rect">
            <a:avLst/>
          </a:prstGeom>
        </p:spPr>
      </p:pic>
      <p:sp>
        <p:nvSpPr>
          <p:cNvPr id="19" name="CuadroTexto 12">
            <a:extLst>
              <a:ext uri="{FF2B5EF4-FFF2-40B4-BE49-F238E27FC236}">
                <a16:creationId xmlns:a16="http://schemas.microsoft.com/office/drawing/2014/main" id="{01A5365B-46E7-D59F-8EF5-D0E40F94C03E}"/>
              </a:ext>
            </a:extLst>
          </p:cNvPr>
          <p:cNvSpPr txBox="1"/>
          <p:nvPr/>
        </p:nvSpPr>
        <p:spPr>
          <a:xfrm>
            <a:off x="3228834" y="2255422"/>
            <a:ext cx="2428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600.000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visitas</a:t>
            </a:r>
            <a:r>
              <a:rPr lang="ca-E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a-E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lang="ca-ES" sz="16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91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51D0B4A-FAF9-64C9-D9C2-EE5F99448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10" y="1568987"/>
            <a:ext cx="5018543" cy="44221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3EDEFE-F864-5B49-59C1-25126CD20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709979" y="2076396"/>
            <a:ext cx="2709621" cy="2885987"/>
          </a:xfrm>
          <a:prstGeom prst="rect">
            <a:avLst/>
          </a:prstGeom>
        </p:spPr>
      </p:pic>
      <p:pic>
        <p:nvPicPr>
          <p:cNvPr id="13" name="Picture 6" descr="Logotip">
            <a:extLst>
              <a:ext uri="{FF2B5EF4-FFF2-40B4-BE49-F238E27FC236}">
                <a16:creationId xmlns:a16="http://schemas.microsoft.com/office/drawing/2014/main" id="{03FB1CC4-6B9B-CB20-1AD6-1983F82F5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03" y="4833857"/>
            <a:ext cx="1809417" cy="3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6CA2BE8-9CF6-8778-EC3A-0398DD21B958}"/>
              </a:ext>
            </a:extLst>
          </p:cNvPr>
          <p:cNvSpPr txBox="1"/>
          <p:nvPr/>
        </p:nvSpPr>
        <p:spPr>
          <a:xfrm>
            <a:off x="6320287" y="1978103"/>
            <a:ext cx="4352544" cy="263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¿Como actúa el montañero/a en su </a:t>
            </a:r>
          </a:p>
          <a:p>
            <a:pPr algn="ctr">
              <a:lnSpc>
                <a:spcPct val="150000"/>
              </a:lnSpc>
            </a:pP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 a un espacio natural?</a:t>
            </a:r>
          </a:p>
          <a:p>
            <a:pPr algn="ctr"/>
            <a:endParaRPr lang="es-E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Elegimos como ejemplo el 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Parque Natural del Cadí </a:t>
            </a:r>
            <a:r>
              <a:rPr lang="es-E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Moixeró</a:t>
            </a:r>
            <a:r>
              <a:rPr lang="es-E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E5ED7730-92F2-5FB9-4194-E07D0A365C98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65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2E908D81-F1FD-C6D2-67E4-0495566FE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68" y="1570985"/>
            <a:ext cx="4732594" cy="3823323"/>
          </a:xfrm>
          <a:prstGeom prst="rect">
            <a:avLst/>
          </a:prstGeom>
        </p:spPr>
      </p:pic>
      <p:pic>
        <p:nvPicPr>
          <p:cNvPr id="3" name="Picture 6" descr="Logotip">
            <a:extLst>
              <a:ext uri="{FF2B5EF4-FFF2-40B4-BE49-F238E27FC236}">
                <a16:creationId xmlns:a16="http://schemas.microsoft.com/office/drawing/2014/main" id="{DD1B4CE7-3548-A5B3-C90A-1EDA5940D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8" y="5820299"/>
            <a:ext cx="1676307" cy="3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11" name="Marcador de contenido 3">
                <a:extLst>
                  <a:ext uri="{FF2B5EF4-FFF2-40B4-BE49-F238E27FC236}">
                    <a16:creationId xmlns:a16="http://schemas.microsoft.com/office/drawing/2014/main" id="{817CC5E7-9481-6C46-0A89-B2BA1991FCF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64504139"/>
                  </p:ext>
                </p:extLst>
              </p:nvPr>
            </p:nvGraphicFramePr>
            <p:xfrm>
              <a:off x="5288378" y="1479147"/>
              <a:ext cx="5972403" cy="316600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11" name="Marcador de contenido 3">
                <a:extLst>
                  <a:ext uri="{FF2B5EF4-FFF2-40B4-BE49-F238E27FC236}">
                    <a16:creationId xmlns:a16="http://schemas.microsoft.com/office/drawing/2014/main" id="{817CC5E7-9481-6C46-0A89-B2BA1991FC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8378" y="1479147"/>
                <a:ext cx="5972403" cy="3166005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uadroTexto 13">
            <a:extLst>
              <a:ext uri="{FF2B5EF4-FFF2-40B4-BE49-F238E27FC236}">
                <a16:creationId xmlns:a16="http://schemas.microsoft.com/office/drawing/2014/main" id="{71325C57-03EC-F38A-D480-C5868ED429D4}"/>
              </a:ext>
            </a:extLst>
          </p:cNvPr>
          <p:cNvSpPr txBox="1"/>
          <p:nvPr/>
        </p:nvSpPr>
        <p:spPr>
          <a:xfrm>
            <a:off x="7300405" y="4884513"/>
            <a:ext cx="3229827" cy="699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a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40€  </a:t>
            </a:r>
          </a:p>
          <a:p>
            <a:pPr algn="ctr">
              <a:lnSpc>
                <a:spcPct val="150000"/>
              </a:lnSpc>
            </a:pPr>
            <a:r>
              <a:rPr lang="ca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Gasto </a:t>
            </a:r>
            <a:r>
              <a:rPr lang="ca-E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medio</a:t>
            </a:r>
            <a:r>
              <a:rPr lang="ca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por </a:t>
            </a:r>
            <a:r>
              <a:rPr lang="ca-E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visitante</a:t>
            </a:r>
            <a:endParaRPr lang="es-ES" sz="1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3367A95-93F7-642A-AC7E-59CDFB3E89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1239" y="5699684"/>
            <a:ext cx="1809417" cy="560526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D2F63B1E-C25D-1AD8-AD92-5C5C40AB4FE5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839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721A616-54FC-504D-AC25-271E30584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370" y="4228288"/>
            <a:ext cx="2279430" cy="16478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CD9C6BD-DB1A-DDCE-B586-4792E2494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809" y="3196858"/>
            <a:ext cx="2450592" cy="16337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715DCCE-BAF6-121C-FA97-E73EDEA8E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0637" y="1364581"/>
            <a:ext cx="3140144" cy="19887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E94ABFF-525C-D6E0-DB3A-1F73C352EF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0549" y="1212116"/>
            <a:ext cx="2977113" cy="19847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A8C7D6-C2F9-1AC8-ADB1-6659966495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0" y="3196858"/>
            <a:ext cx="3335981" cy="25019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6" descr="Logotip">
            <a:extLst>
              <a:ext uri="{FF2B5EF4-FFF2-40B4-BE49-F238E27FC236}">
                <a16:creationId xmlns:a16="http://schemas.microsoft.com/office/drawing/2014/main" id="{B767F191-3419-EBC6-C40F-E416AA01D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40" y="2967566"/>
            <a:ext cx="1809417" cy="3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4DDEC31-99FE-1A0A-1B25-FBDBA9F6BC1A}"/>
              </a:ext>
            </a:extLst>
          </p:cNvPr>
          <p:cNvSpPr txBox="1"/>
          <p:nvPr/>
        </p:nvSpPr>
        <p:spPr>
          <a:xfrm>
            <a:off x="282715" y="3718108"/>
            <a:ext cx="49197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La FEEC gestiona 3 refugios en el PN del Cadí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Moixeró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Prat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d’Aguiló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: 1.505 pernoctas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Lluís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Estasen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- Pedraforca: 800 pernoctas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Sant Jordi: 1.843 pernoctas 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*Sólo abiertos meses de verano. Invierno fines de semana bajo demanda. </a:t>
            </a:r>
          </a:p>
          <a:p>
            <a:endParaRPr lang="es-E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0128DD4-1969-EB23-F838-723141CD49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3715" y="1486600"/>
            <a:ext cx="1159798" cy="1274064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559E6B9D-3E61-89E8-6F46-51182244D5F6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213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C4AE79B-007D-2714-33D3-5792EE352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21" y="4536615"/>
            <a:ext cx="1349912" cy="1280160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FA4BD299-35FF-F6C5-8296-FC8E0735AB6B}"/>
              </a:ext>
            </a:extLst>
          </p:cNvPr>
          <p:cNvSpPr txBox="1"/>
          <p:nvPr/>
        </p:nvSpPr>
        <p:spPr>
          <a:xfrm>
            <a:off x="463513" y="1555687"/>
            <a:ext cx="10294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13 refugios guardados de la FEEC en toda Cataluña acogen 29.000 visitas anuales 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6725D21A-0F38-6B41-0CD0-35BA2FA81C49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Mitjans en línia 12" title="RefugiColomina">
            <a:hlinkClick r:id="" action="ppaction://media"/>
            <a:extLst>
              <a:ext uri="{FF2B5EF4-FFF2-40B4-BE49-F238E27FC236}">
                <a16:creationId xmlns:a16="http://schemas.microsoft.com/office/drawing/2014/main" id="{5CC5B825-A28F-B05C-2725-8FAEB963BF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621009" y="2032000"/>
            <a:ext cx="6730343" cy="38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5986846" y="3079010"/>
            <a:ext cx="5368725" cy="1833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El excursionismo en Cataluña empezó en el Siglo XIX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Finalidades científicas, expediciones, turísticas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Practicado por la altas clases catalana (burguesía)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La FEEC se fundó en el año 1920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Una federación centenaria con 103 años de historia</a:t>
            </a:r>
          </a:p>
          <a:p>
            <a:pPr algn="just">
              <a:lnSpc>
                <a:spcPct val="100000"/>
              </a:lnSpc>
            </a:pPr>
            <a:endParaRPr lang="es-ES_tradnl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8DFF49-5CCA-B181-D904-35C2FD710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762" y="1406341"/>
            <a:ext cx="2195274" cy="13171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7885A2-6332-2233-5909-A33F46E17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57114"/>
            <a:ext cx="5803995" cy="431557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56D5F32-ED1C-BE04-014B-FF707CD38FD4}"/>
              </a:ext>
            </a:extLst>
          </p:cNvPr>
          <p:cNvSpPr txBox="1"/>
          <p:nvPr/>
        </p:nvSpPr>
        <p:spPr>
          <a:xfrm>
            <a:off x="7843784" y="2191714"/>
            <a:ext cx="3402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</a:rPr>
              <a:t>Nuestros orígenes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D795B26-9574-7ABD-374A-B673678EEAD5}"/>
              </a:ext>
            </a:extLst>
          </p:cNvPr>
          <p:cNvSpPr txBox="1"/>
          <p:nvPr/>
        </p:nvSpPr>
        <p:spPr>
          <a:xfrm>
            <a:off x="7224741" y="4993404"/>
            <a:ext cx="464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/>
              <a:t>“Quien pierde sus orígenes pierde su identidad”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7C992E46-563F-C637-EEFF-772CEC9F5107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2300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964325" y="2488019"/>
            <a:ext cx="3857847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6C47C2-4279-4CBD-B4A0-55FD0AD9C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576" y="1737995"/>
            <a:ext cx="3045035" cy="33820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C853029-3303-DABD-62CC-C17B42BBE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282" y="1843570"/>
            <a:ext cx="3415299" cy="327748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6EBAB7F-5786-0119-FDA9-EA61F83FD03C}"/>
              </a:ext>
            </a:extLst>
          </p:cNvPr>
          <p:cNvSpPr txBox="1"/>
          <p:nvPr/>
        </p:nvSpPr>
        <p:spPr>
          <a:xfrm>
            <a:off x="272549" y="1873890"/>
            <a:ext cx="422000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Cataluña existen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doce rutas comerciales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que enlazan distintos refugios con gestores distintos con participación de algún refugio FEEC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La FEEC, conjuntamente con la FAM (Aragón), FFCAM (Francia), FAM (Andorra) han iniciado un nuevo programa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transfronterero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en el Pirineo para crear una central de reservas única entre los distintos refugios de los Pirineos, gestionando un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poryecto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único en una cordillera con fondos europeos.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A2F1DCC-8A5C-C93C-D1A0-3AA042480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198" y="4786534"/>
            <a:ext cx="2069223" cy="1464730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6DC0D675-261A-D6EC-F5F9-C1B7696E7DA2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088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OBJETIVOS Y RETOS </a:t>
            </a:r>
          </a:p>
          <a:p>
            <a:pPr algn="just">
              <a:lnSpc>
                <a:spcPct val="100000"/>
              </a:lnSpc>
            </a:pP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MONTAÑA: </a:t>
            </a:r>
            <a:r>
              <a:rPr lang="es-ES_tradnl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TURISMO</a:t>
            </a: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s-ES_tradnl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MEDIO AMBIENTE </a:t>
            </a: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y DEPORTE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356435B5-7762-9976-CBE6-02D98DC86399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124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B3ABD8A0-CF30-6C85-427B-9D7256D2B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49" y="4795033"/>
            <a:ext cx="5827776" cy="13287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10" name="Google Shape;212;g218ba7592f0_0_42">
            <a:extLst>
              <a:ext uri="{FF2B5EF4-FFF2-40B4-BE49-F238E27FC236}">
                <a16:creationId xmlns:a16="http://schemas.microsoft.com/office/drawing/2014/main" id="{2345FEB6-09E3-DE49-E6B2-4B112EC5BF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233" y="1648420"/>
            <a:ext cx="2543162" cy="2586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Google Shape;211;g218ba7592f0_0_42">
            <a:extLst>
              <a:ext uri="{FF2B5EF4-FFF2-40B4-BE49-F238E27FC236}">
                <a16:creationId xmlns:a16="http://schemas.microsoft.com/office/drawing/2014/main" id="{23118EE3-21EC-7D85-640F-8B75003D44C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52529" y="1617101"/>
            <a:ext cx="2138904" cy="3023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Google Shape;210;g218ba7592f0_0_42">
            <a:extLst>
              <a:ext uri="{FF2B5EF4-FFF2-40B4-BE49-F238E27FC236}">
                <a16:creationId xmlns:a16="http://schemas.microsoft.com/office/drawing/2014/main" id="{9A0A4877-27F6-0DEF-E116-081E343BA2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69702" y="1621088"/>
            <a:ext cx="2663671" cy="2966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5ED06FC-743E-4695-757A-D6BDB716A5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6928" y="1818535"/>
            <a:ext cx="3203853" cy="1794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6A447C-9822-B019-604B-3DE4BFCFDA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3221" y="3897858"/>
            <a:ext cx="3221805" cy="16860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F1709349-60D0-847F-6FE1-4CFB33F1E270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5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163DF46-8EA5-AE2A-D45A-3E450D4A4B92}"/>
              </a:ext>
            </a:extLst>
          </p:cNvPr>
          <p:cNvSpPr txBox="1"/>
          <p:nvPr/>
        </p:nvSpPr>
        <p:spPr>
          <a:xfrm>
            <a:off x="4721494" y="2427841"/>
            <a:ext cx="8778240" cy="102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El medio natural nuevos retos por el aumento de visitantes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El impacto de la nuevas tecnologías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El medio natural como terreno de juego</a:t>
            </a:r>
            <a:endParaRPr lang="es-ES_tradnl" b="1" dirty="0">
              <a:latin typeface="Georgia" panose="02040502050405020303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97383D8-FE08-7D71-23C7-FAAE29D0D3C4}"/>
              </a:ext>
            </a:extLst>
          </p:cNvPr>
          <p:cNvSpPr txBox="1"/>
          <p:nvPr/>
        </p:nvSpPr>
        <p:spPr>
          <a:xfrm>
            <a:off x="4468076" y="1950505"/>
            <a:ext cx="351129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Interrogantes: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D80D27-D432-81D4-1C4F-8C30599BFE6E}"/>
              </a:ext>
            </a:extLst>
          </p:cNvPr>
          <p:cNvSpPr txBox="1"/>
          <p:nvPr/>
        </p:nvSpPr>
        <p:spPr>
          <a:xfrm>
            <a:off x="4554551" y="3904523"/>
            <a:ext cx="351129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Respuestas: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187893-154F-5C42-C588-D2EF12B89F58}"/>
              </a:ext>
            </a:extLst>
          </p:cNvPr>
          <p:cNvSpPr txBox="1"/>
          <p:nvPr/>
        </p:nvSpPr>
        <p:spPr>
          <a:xfrm>
            <a:off x="4721494" y="4375259"/>
            <a:ext cx="8778240" cy="134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Regulaciones espacios naturales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Estudios de impacto en zonas determinadas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Reservas previas y señalizadas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Información y formación</a:t>
            </a:r>
            <a:endParaRPr lang="es-ES_tradnl" b="1" dirty="0">
              <a:latin typeface="Georgia" panose="02040502050405020303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66EC708-EB57-33DF-1DC4-491303CE3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73" y="1625526"/>
            <a:ext cx="3857847" cy="22375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887BFFD-C2B7-9780-83FC-8636595A9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39" y="4027225"/>
            <a:ext cx="3878178" cy="25854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0CB60651-0340-F521-271C-DD8ABC72DA76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5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2DD3EDA-1E8E-1D12-ECE5-BDD193F7B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02" y="1551709"/>
            <a:ext cx="2801078" cy="451196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F1524AC-32F2-5978-65BC-2D1E0241707A}"/>
              </a:ext>
            </a:extLst>
          </p:cNvPr>
          <p:cNvSpPr txBox="1"/>
          <p:nvPr/>
        </p:nvSpPr>
        <p:spPr>
          <a:xfrm>
            <a:off x="3759965" y="4341087"/>
            <a:ext cx="8148500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Creación de un mapa interactivo en la página web de la FEEC para poder consultar regulaciones.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Participación de miembros de la FEEC en las comisiones de los Espacios Naturales.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Creación de un espacio de reservas de actividades en espacios naturales en la web de la FEEC.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Creación de campañas conjuntas con Gobierno de sensibilización medio ambiental.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64AA23B-2406-513D-4F9E-4E26468FA351}"/>
              </a:ext>
            </a:extLst>
          </p:cNvPr>
          <p:cNvSpPr txBox="1"/>
          <p:nvPr/>
        </p:nvSpPr>
        <p:spPr>
          <a:xfrm>
            <a:off x="3840479" y="1479147"/>
            <a:ext cx="7573572" cy="217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Gobierno catalán se han establecido distintas regulaciones en espacios naturales: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Crear zonas de estacionamiento alejadas y de pago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Lanzaderas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Limitar el número de coches que acceden a los parkings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Obtención de reserva previa online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4F3EFC-FEF1-8702-C0DF-407FB8A3148C}"/>
              </a:ext>
            </a:extLst>
          </p:cNvPr>
          <p:cNvSpPr txBox="1"/>
          <p:nvPr/>
        </p:nvSpPr>
        <p:spPr>
          <a:xfrm>
            <a:off x="3834742" y="398778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la federación: 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412E084-47C6-94CB-C98D-27D0EC45B603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730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BC85A4D-D097-B8EA-0C39-938EB5B3B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39" y="1642154"/>
            <a:ext cx="4524756" cy="341006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617C167-04A4-15ED-00A7-7F5D72A7AE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9779464"/>
              </p:ext>
            </p:extLst>
          </p:nvPr>
        </p:nvGraphicFramePr>
        <p:xfrm>
          <a:off x="5445221" y="2329092"/>
          <a:ext cx="4111814" cy="2662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3B79FE89-144E-90E9-68A0-49F457E7BD6A}"/>
              </a:ext>
            </a:extLst>
          </p:cNvPr>
          <p:cNvSpPr txBox="1"/>
          <p:nvPr/>
        </p:nvSpPr>
        <p:spPr>
          <a:xfrm>
            <a:off x="5359877" y="1539635"/>
            <a:ext cx="5820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Respuesta visitante acción de regulación en la cima más alta de Cataluña, la Pica </a:t>
            </a:r>
            <a:r>
              <a:rPr lang="es-E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d’Estats</a:t>
            </a: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(3.143 m)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4958401-526D-AE36-BC39-397EE1A5CBEC}"/>
              </a:ext>
            </a:extLst>
          </p:cNvPr>
          <p:cNvSpPr txBox="1"/>
          <p:nvPr/>
        </p:nvSpPr>
        <p:spPr>
          <a:xfrm>
            <a:off x="10046208" y="2715934"/>
            <a:ext cx="19981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17’2%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– La encuentra escasa</a:t>
            </a: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69% - </a:t>
            </a: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Aceptable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13,8%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- Excesiva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73FB327-9168-B660-D983-0C2826421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1599" y="4771752"/>
            <a:ext cx="1420238" cy="439965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3FFD463C-67B4-8D30-5B86-B3B577DCAE05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612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964325" y="2488019"/>
            <a:ext cx="3857847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499EDF9-6FB3-DD31-04B4-FB8E591A9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18" y="1354640"/>
            <a:ext cx="4597381" cy="53788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E7ED575-D2D1-F16A-9094-004E1249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867" y="1302682"/>
            <a:ext cx="3857847" cy="217003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C2A2FAD-8E56-4C4F-068D-CFD51AD56838}"/>
              </a:ext>
            </a:extLst>
          </p:cNvPr>
          <p:cNvSpPr txBox="1"/>
          <p:nvPr/>
        </p:nvSpPr>
        <p:spPr>
          <a:xfrm>
            <a:off x="5128744" y="3675157"/>
            <a:ext cx="6354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Campañas de concienciación de seguridad y protección del medio ambiente impulsadas des de la FEEC, desde las áreas de seguridad y naturaleza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81044F2-134E-D9B8-31FF-90A5F1D20995}"/>
              </a:ext>
            </a:extLst>
          </p:cNvPr>
          <p:cNvSpPr txBox="1"/>
          <p:nvPr/>
        </p:nvSpPr>
        <p:spPr>
          <a:xfrm>
            <a:off x="5872901" y="4937323"/>
            <a:ext cx="5169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¿Cómo llegar a un público más generalista?</a:t>
            </a:r>
          </a:p>
        </p:txBody>
      </p:sp>
    </p:spTree>
    <p:extLst>
      <p:ext uri="{BB962C8B-B14F-4D97-AF65-F5344CB8AC3E}">
        <p14:creationId xmlns:p14="http://schemas.microsoft.com/office/powerpoint/2010/main" val="4057379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OBJETIVOS Y RETOS </a:t>
            </a:r>
          </a:p>
          <a:p>
            <a:pPr algn="just">
              <a:lnSpc>
                <a:spcPct val="100000"/>
              </a:lnSpc>
            </a:pP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MONTAÑA: </a:t>
            </a:r>
            <a:r>
              <a:rPr lang="es-ES_tradnl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TURISMO</a:t>
            </a: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s-ES_tradnl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MEDIO AMBIENTE </a:t>
            </a:r>
            <a:r>
              <a:rPr lang="es-ES_tradnl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y </a:t>
            </a:r>
            <a:r>
              <a:rPr lang="es-ES_tradnl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DEPORTE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353B4297-1F3A-8654-97F0-C0286E458FCB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175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5437976" y="2184113"/>
            <a:ext cx="5752791" cy="314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Cataluña es la zona del estado español con más actividad deportiva de montaña. Especialmente las carreras por montaña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Cada año se celebran más de 200 pruebas federadas y más de 900 pruebas privadas en Cataluña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La FEEC realiza campeonatos de Cataluña de carreras por montaña desde 1991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Éste año se celebra la edición 21 de la Copa Catalana de carreras por montaña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DE0D03C-F9EB-7F82-39B3-11F27F301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9" y="2071404"/>
            <a:ext cx="4694082" cy="33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BF9AE5A4-4431-0D65-E283-65929C5F5CE3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820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937490D-B641-7BFF-B06F-62A1EC076B52}"/>
              </a:ext>
            </a:extLst>
          </p:cNvPr>
          <p:cNvSpPr txBox="1"/>
          <p:nvPr/>
        </p:nvSpPr>
        <p:spPr>
          <a:xfrm>
            <a:off x="4328160" y="1982450"/>
            <a:ext cx="7132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Últimos 10 años de media en Cataluña se celebran unas 10 carreras por montaña los fines de semana de marzo a octubre, este fin de semana pasado (octubre) se han celebrado un total de 17 carreras por montaña con una afluencia media de 600 personas por evento</a:t>
            </a:r>
          </a:p>
          <a:p>
            <a:pPr algn="just"/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Muchas de estas se realizan con poco interés por el medio ambiente y con fines lucrativos, fuera del marco de los clubs y federación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del sello ”</a:t>
            </a:r>
            <a:r>
              <a:rPr lang="es-ES" sz="1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Petjada</a:t>
            </a: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</a:t>
            </a: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(huella verde). La FEEC y el gobierno trabajan para la ampliación de este sello de calidad medio ambiental para pruebas deportivas de montaña y caminadas con una participación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Los participantes se han regulado, no ha aumentado el número de practicantes si la oferta de carreras factor para que hayan disminuido las inscripciones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Impacto económico y medio ambiental en el territorio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EA4449-71D8-E2D2-A73E-BC95BC7E4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80" y="1498514"/>
            <a:ext cx="3790274" cy="25268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F3DF6E-279B-32C6-CA7F-E6D508948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80" y="4181429"/>
            <a:ext cx="3790274" cy="25268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998933FF-9107-AD22-712A-F4CAB067461D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13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7C992E46-563F-C637-EEFF-772CEC9F5107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Mitjans en línia 10" title="FEEC 2022/23 - Tot torna a començar">
            <a:hlinkClick r:id="" action="ppaction://media"/>
            <a:extLst>
              <a:ext uri="{FF2B5EF4-FFF2-40B4-BE49-F238E27FC236}">
                <a16:creationId xmlns:a16="http://schemas.microsoft.com/office/drawing/2014/main" id="{41E33C40-27BB-9089-75C5-A924F248A0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230724" y="1479147"/>
            <a:ext cx="7526055" cy="42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0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7B1DA9F-A015-56ED-79F4-A549F1D7F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26" y="2113975"/>
            <a:ext cx="4866569" cy="390672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F687055-407A-00FF-45DD-C0DE56D3A8C7}"/>
              </a:ext>
            </a:extLst>
          </p:cNvPr>
          <p:cNvSpPr txBox="1"/>
          <p:nvPr/>
        </p:nvSpPr>
        <p:spPr>
          <a:xfrm>
            <a:off x="5752033" y="2663267"/>
            <a:ext cx="6028028" cy="263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Facilidad de acceso a la información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Información muchas veces no contrastada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Popularización de puntos determinados que se masifican (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Influencers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Más riesgo por desconocimiento y fiarse únicamente de la tecnología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Más competiciones no reguladas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 la localización en caso de accidente (geolocalización)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Herramientas de orientación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rápido a un teléfono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1E8C45-4A67-1881-BF2E-0AD2D4E879BF}"/>
              </a:ext>
            </a:extLst>
          </p:cNvPr>
          <p:cNvSpPr txBox="1"/>
          <p:nvPr/>
        </p:nvSpPr>
        <p:spPr>
          <a:xfrm>
            <a:off x="5388270" y="2258849"/>
            <a:ext cx="657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nuevas tecnologías en deportes y actividades de  montaña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FB770D-C98B-BADB-3BFE-7B3837C67878}"/>
              </a:ext>
            </a:extLst>
          </p:cNvPr>
          <p:cNvSpPr txBox="1"/>
          <p:nvPr/>
        </p:nvSpPr>
        <p:spPr>
          <a:xfrm>
            <a:off x="845349" y="1748117"/>
            <a:ext cx="4122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¿Según tu practica de montaña que APP utilizas?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373D2CA0-A79F-66AA-273E-20B47BCF35AD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242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54682" y="2168535"/>
            <a:ext cx="4943306" cy="2759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_tradnl" sz="1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¿La montaña está masificada?</a:t>
            </a:r>
          </a:p>
          <a:p>
            <a:pPr>
              <a:lnSpc>
                <a:spcPct val="100000"/>
              </a:lnSpc>
            </a:pPr>
            <a:endParaRPr lang="es-ES_tradnl" sz="18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¿Turismo de masas o turismo deportivo?</a:t>
            </a: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¿Cómo deben actuar los espacios naturales?</a:t>
            </a: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¿Cómo deben actuar las federaciones?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60E7C79-49B8-8DC6-2466-3C539D7CD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26" y="1881511"/>
            <a:ext cx="5021834" cy="33000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7306AC07-B20C-1FD8-9144-52C684D241E4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370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018268-AE27-46C1-85AF-C68BE4181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-1" b="22463"/>
          <a:stretch/>
        </p:blipFill>
        <p:spPr>
          <a:xfrm>
            <a:off x="-14990" y="1"/>
            <a:ext cx="12206990" cy="70986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F16590-96ED-8FB8-AD5D-C2A6576C81EB}"/>
              </a:ext>
            </a:extLst>
          </p:cNvPr>
          <p:cNvSpPr txBox="1"/>
          <p:nvPr/>
        </p:nvSpPr>
        <p:spPr>
          <a:xfrm>
            <a:off x="1280394" y="2230225"/>
            <a:ext cx="10289867" cy="364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Necesidad de actuar con la suma de todas las partes implicadas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información como base de todas las decisiones con la participación de gobiernos, federaciones, organizadores deportivos, agentes turísticos y guías de montaña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Regulaciones quirúrgicas en diferentes puntos y fechas determinadas, la firma de acuerdos y convenios favorecerá la práctica deportiva con seguridad jurídica y responsabilidad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Incrementar las actividades de montañismo para niños y jóvenes integradas en las estructuras asociativas en coordinación con el sistema educativo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686B92-0362-55E5-412A-A94F399681BA}"/>
              </a:ext>
            </a:extLst>
          </p:cNvPr>
          <p:cNvSpPr txBox="1"/>
          <p:nvPr/>
        </p:nvSpPr>
        <p:spPr>
          <a:xfrm>
            <a:off x="690750" y="1794581"/>
            <a:ext cx="39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retos de futuro: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2D8386A3-6B17-CBEF-E4C2-026B5CFC76D6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>
            <a:extLst>
              <a:ext uri="{FF2B5EF4-FFF2-40B4-BE49-F238E27FC236}">
                <a16:creationId xmlns:a16="http://schemas.microsoft.com/office/drawing/2014/main" id="{FC49A1B3-D6A3-2AC6-513C-D358B05CD93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94249" y="721758"/>
            <a:ext cx="581662" cy="7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4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018268-AE27-46C1-85AF-C68BE4181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-1" b="22463"/>
          <a:stretch/>
        </p:blipFill>
        <p:spPr>
          <a:xfrm>
            <a:off x="-14990" y="1"/>
            <a:ext cx="12206990" cy="70986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F16590-96ED-8FB8-AD5D-C2A6576C81EB}"/>
              </a:ext>
            </a:extLst>
          </p:cNvPr>
          <p:cNvSpPr txBox="1"/>
          <p:nvPr/>
        </p:nvSpPr>
        <p:spPr>
          <a:xfrm>
            <a:off x="1280394" y="2230225"/>
            <a:ext cx="98304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Turismo más sostenible con respeto en el medio ambiente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Sensibilizar y concienciar a la población sobre la importancia de la prevención y seguridad en los deportes de montaña y los posible riesgos que existen. La información y la formación son dos de los pilares fundamentales de prevención: el riesgo 0 no existe en las actividades de montaña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Fomentar la diversificación de las zonas de práctica del montañismo para evitar una excesiva frecuentación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Las organizaciones de montañeros deben liderar la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conscienciación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y la formación de los ciudadanos y de los gestores públicos con competencias en deporte, medio ambiente y turismo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686B92-0362-55E5-412A-A94F399681BA}"/>
              </a:ext>
            </a:extLst>
          </p:cNvPr>
          <p:cNvSpPr txBox="1"/>
          <p:nvPr/>
        </p:nvSpPr>
        <p:spPr>
          <a:xfrm>
            <a:off x="690750" y="1794581"/>
            <a:ext cx="305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retos de futuro: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2D8386A3-6B17-CBEF-E4C2-026B5CFC76D6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>
            <a:extLst>
              <a:ext uri="{FF2B5EF4-FFF2-40B4-BE49-F238E27FC236}">
                <a16:creationId xmlns:a16="http://schemas.microsoft.com/office/drawing/2014/main" id="{BAE39C14-9395-D63C-530A-4C57D33DF9C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94249" y="721758"/>
            <a:ext cx="581662" cy="7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11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018268-AE27-46C1-85AF-C68BE4181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-1" b="22463"/>
          <a:stretch/>
        </p:blipFill>
        <p:spPr>
          <a:xfrm>
            <a:off x="-14990" y="1"/>
            <a:ext cx="12206990" cy="70986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F16590-96ED-8FB8-AD5D-C2A6576C81EB}"/>
              </a:ext>
            </a:extLst>
          </p:cNvPr>
          <p:cNvSpPr txBox="1"/>
          <p:nvPr/>
        </p:nvSpPr>
        <p:spPr>
          <a:xfrm>
            <a:off x="1280394" y="2230225"/>
            <a:ext cx="10289867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Aumento del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turismo deportivo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(competitivo) de montaña, consolidando los deportes de montaña como parte del motor del desarrollo de zonas rurales o aisladas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turismo de montaña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ha venido para quedarse: propiciar la calidad, seguridad y sostenibilidad del turismo activo. Las regulaciones del sector del turismo activo, deben contar con unos criterios mínimos y homogéneos que exigen cooperación y perspectiva común. Se debe potenciar la colaboración entre empresas de turismo activo, clubes, federaciones deportivos y guías de montaña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Montaña inclusiva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: mejorar la accesibilidad a la montaña para personas discapacitadas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686B92-0362-55E5-412A-A94F399681BA}"/>
              </a:ext>
            </a:extLst>
          </p:cNvPr>
          <p:cNvSpPr txBox="1"/>
          <p:nvPr/>
        </p:nvSpPr>
        <p:spPr>
          <a:xfrm>
            <a:off x="690750" y="1794581"/>
            <a:ext cx="312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Algunas oportunidades: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2D8386A3-6B17-CBEF-E4C2-026B5CFC76D6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1">
            <a:extLst>
              <a:ext uri="{FF2B5EF4-FFF2-40B4-BE49-F238E27FC236}">
                <a16:creationId xmlns:a16="http://schemas.microsoft.com/office/drawing/2014/main" id="{6ADE5C07-C013-E9C8-FC05-2CEEDCACED6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94249" y="721758"/>
            <a:ext cx="581662" cy="7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25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3B381F5C-8B83-8919-7282-5301263AF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61100" y="1169974"/>
            <a:ext cx="7636144" cy="45180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E4A2A128-C278-B2BF-CDCC-3F1B865A02D8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444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45181" y="3631197"/>
            <a:ext cx="10515600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5400" b="1" dirty="0">
                <a:latin typeface="Arial Black" charset="0"/>
                <a:ea typeface="Arial Black" charset="0"/>
                <a:cs typeface="Arial Black" charset="0"/>
              </a:rPr>
              <a:t>¡Gracias por su atención!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05" y="5398199"/>
            <a:ext cx="7772400" cy="127406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C81CE1-9C8E-07B2-92CE-A60C597EC84C}"/>
              </a:ext>
            </a:extLst>
          </p:cNvPr>
          <p:cNvSpPr txBox="1">
            <a:spLocks/>
          </p:cNvSpPr>
          <p:nvPr/>
        </p:nvSpPr>
        <p:spPr>
          <a:xfrm>
            <a:off x="745181" y="2260751"/>
            <a:ext cx="10515600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6600" b="1" dirty="0">
                <a:latin typeface="Arial Black" charset="0"/>
                <a:ea typeface="Arial Black" charset="0"/>
                <a:cs typeface="Arial Black" charset="0"/>
              </a:rPr>
              <a:t>¡</a:t>
            </a:r>
            <a:r>
              <a:rPr lang="es-ES_tradnl" sz="6600" b="1" dirty="0" err="1">
                <a:latin typeface="Arial Black" charset="0"/>
                <a:ea typeface="Arial Black" charset="0"/>
                <a:cs typeface="Arial Black" charset="0"/>
              </a:rPr>
              <a:t>Gràcies</a:t>
            </a:r>
            <a:r>
              <a:rPr lang="es-ES_tradnl" sz="6600" b="1" dirty="0">
                <a:latin typeface="Arial Black" charset="0"/>
                <a:ea typeface="Arial Black" charset="0"/>
                <a:cs typeface="Arial Black" charset="0"/>
              </a:rPr>
              <a:t>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C2D754-ED44-2ECA-3D8D-44928F85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61D28E81-F6DC-C87F-AFF4-C441FDE1C2D4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228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2619686" y="2353708"/>
            <a:ext cx="9324939" cy="1630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</a:pPr>
            <a:r>
              <a:rPr lang="es-ES" sz="5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La </a:t>
            </a:r>
            <a:r>
              <a:rPr lang="es-ES" sz="5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Federació</a:t>
            </a:r>
            <a:r>
              <a:rPr lang="es-ES" sz="5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5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d’Entitats</a:t>
            </a:r>
            <a:r>
              <a:rPr lang="es-ES" sz="5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5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Excursionistes</a:t>
            </a:r>
            <a:r>
              <a:rPr lang="es-ES" sz="5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Catalunya </a:t>
            </a:r>
            <a:r>
              <a:rPr lang="es-ES" sz="5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(FEEC), también recibe el nombre de Federación Catalana de Alpinismo y Escalada tiene sus orígenes el año 1920, y es el órgano que agrupa a las entidades excursionistas de Cataluña. La FEEC trabaja para ofrecer servicios a estas entidades y por extensión a todos los practicantes de las disciplinas deportivas identificadas al excursionismo y alpinismo ya sus aspectos culturales.</a:t>
            </a:r>
            <a:endParaRPr lang="es-ES" sz="56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es-ES" sz="5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La FEEC ostenta la representación del </a:t>
            </a:r>
            <a:r>
              <a:rPr lang="es-ES" sz="5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5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xcursionismo catalán ante cualquier organismo público o privado.</a:t>
            </a:r>
            <a:endParaRPr lang="es-ES" sz="56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61F593F-F68E-28D6-DACD-C7A82F3D35FA}"/>
              </a:ext>
            </a:extLst>
          </p:cNvPr>
          <p:cNvSpPr txBox="1"/>
          <p:nvPr/>
        </p:nvSpPr>
        <p:spPr>
          <a:xfrm>
            <a:off x="1811715" y="1795860"/>
            <a:ext cx="362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FEEC ES…</a:t>
            </a:r>
          </a:p>
        </p:txBody>
      </p:sp>
      <p:grpSp>
        <p:nvGrpSpPr>
          <p:cNvPr id="2" name="object 2">
            <a:extLst>
              <a:ext uri="{FF2B5EF4-FFF2-40B4-BE49-F238E27FC236}">
                <a16:creationId xmlns:a16="http://schemas.microsoft.com/office/drawing/2014/main" id="{8F783FBA-FA0E-3B35-C627-300D187A07EF}"/>
              </a:ext>
            </a:extLst>
          </p:cNvPr>
          <p:cNvGrpSpPr/>
          <p:nvPr/>
        </p:nvGrpSpPr>
        <p:grpSpPr>
          <a:xfrm>
            <a:off x="397050" y="4030315"/>
            <a:ext cx="1822814" cy="2825420"/>
            <a:chOff x="6928545" y="2274016"/>
            <a:chExt cx="4431030" cy="801306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3D49B2A4-E796-10DB-9C40-DA8DA140C56C}"/>
                </a:ext>
              </a:extLst>
            </p:cNvPr>
            <p:cNvSpPr/>
            <p:nvPr/>
          </p:nvSpPr>
          <p:spPr>
            <a:xfrm>
              <a:off x="7018752" y="2316972"/>
              <a:ext cx="4250690" cy="7970520"/>
            </a:xfrm>
            <a:custGeom>
              <a:avLst/>
              <a:gdLst/>
              <a:ahLst/>
              <a:cxnLst/>
              <a:rect l="l" t="t" r="r" b="b"/>
              <a:pathLst>
                <a:path w="4250690" h="7970520">
                  <a:moveTo>
                    <a:pt x="223370" y="7970027"/>
                  </a:moveTo>
                  <a:lnTo>
                    <a:pt x="0" y="7970027"/>
                  </a:lnTo>
                  <a:lnTo>
                    <a:pt x="0" y="599235"/>
                  </a:lnTo>
                  <a:lnTo>
                    <a:pt x="1987" y="550114"/>
                  </a:lnTo>
                  <a:lnTo>
                    <a:pt x="7848" y="502082"/>
                  </a:lnTo>
                  <a:lnTo>
                    <a:pt x="17426" y="455293"/>
                  </a:lnTo>
                  <a:lnTo>
                    <a:pt x="30567" y="409903"/>
                  </a:lnTo>
                  <a:lnTo>
                    <a:pt x="47117" y="366065"/>
                  </a:lnTo>
                  <a:lnTo>
                    <a:pt x="66921" y="323935"/>
                  </a:lnTo>
                  <a:lnTo>
                    <a:pt x="89824" y="283667"/>
                  </a:lnTo>
                  <a:lnTo>
                    <a:pt x="115671" y="245416"/>
                  </a:lnTo>
                  <a:lnTo>
                    <a:pt x="144309" y="209336"/>
                  </a:lnTo>
                  <a:lnTo>
                    <a:pt x="175582" y="175582"/>
                  </a:lnTo>
                  <a:lnTo>
                    <a:pt x="209336" y="144309"/>
                  </a:lnTo>
                  <a:lnTo>
                    <a:pt x="245416" y="115671"/>
                  </a:lnTo>
                  <a:lnTo>
                    <a:pt x="283667" y="89824"/>
                  </a:lnTo>
                  <a:lnTo>
                    <a:pt x="323935" y="66921"/>
                  </a:lnTo>
                  <a:lnTo>
                    <a:pt x="366065" y="47117"/>
                  </a:lnTo>
                  <a:lnTo>
                    <a:pt x="409902" y="30567"/>
                  </a:lnTo>
                  <a:lnTo>
                    <a:pt x="455293" y="17426"/>
                  </a:lnTo>
                  <a:lnTo>
                    <a:pt x="502082" y="7848"/>
                  </a:lnTo>
                  <a:lnTo>
                    <a:pt x="550114" y="1987"/>
                  </a:lnTo>
                  <a:lnTo>
                    <a:pt x="599235" y="0"/>
                  </a:lnTo>
                  <a:lnTo>
                    <a:pt x="3651258" y="0"/>
                  </a:lnTo>
                  <a:lnTo>
                    <a:pt x="3700379" y="1987"/>
                  </a:lnTo>
                  <a:lnTo>
                    <a:pt x="3748411" y="7848"/>
                  </a:lnTo>
                  <a:lnTo>
                    <a:pt x="3795200" y="17426"/>
                  </a:lnTo>
                  <a:lnTo>
                    <a:pt x="3840591" y="30567"/>
                  </a:lnTo>
                  <a:lnTo>
                    <a:pt x="3884428" y="47117"/>
                  </a:lnTo>
                  <a:lnTo>
                    <a:pt x="3926558" y="66921"/>
                  </a:lnTo>
                  <a:lnTo>
                    <a:pt x="3966826" y="89824"/>
                  </a:lnTo>
                  <a:lnTo>
                    <a:pt x="4005078" y="115671"/>
                  </a:lnTo>
                  <a:lnTo>
                    <a:pt x="4041158" y="144309"/>
                  </a:lnTo>
                  <a:lnTo>
                    <a:pt x="4074911" y="175582"/>
                  </a:lnTo>
                  <a:lnTo>
                    <a:pt x="4106184" y="209336"/>
                  </a:lnTo>
                  <a:lnTo>
                    <a:pt x="4115620" y="221223"/>
                  </a:lnTo>
                  <a:lnTo>
                    <a:pt x="577757" y="221223"/>
                  </a:lnTo>
                  <a:lnTo>
                    <a:pt x="529726" y="224463"/>
                  </a:lnTo>
                  <a:lnTo>
                    <a:pt x="483642" y="233901"/>
                  </a:lnTo>
                  <a:lnTo>
                    <a:pt x="439929" y="249111"/>
                  </a:lnTo>
                  <a:lnTo>
                    <a:pt x="399013" y="269668"/>
                  </a:lnTo>
                  <a:lnTo>
                    <a:pt x="361318" y="295147"/>
                  </a:lnTo>
                  <a:lnTo>
                    <a:pt x="327270" y="325123"/>
                  </a:lnTo>
                  <a:lnTo>
                    <a:pt x="297294" y="359171"/>
                  </a:lnTo>
                  <a:lnTo>
                    <a:pt x="271815" y="396865"/>
                  </a:lnTo>
                  <a:lnTo>
                    <a:pt x="251258" y="437781"/>
                  </a:lnTo>
                  <a:lnTo>
                    <a:pt x="236048" y="481494"/>
                  </a:lnTo>
                  <a:lnTo>
                    <a:pt x="226611" y="527579"/>
                  </a:lnTo>
                  <a:lnTo>
                    <a:pt x="223370" y="575610"/>
                  </a:lnTo>
                  <a:lnTo>
                    <a:pt x="223370" y="7970027"/>
                  </a:lnTo>
                  <a:close/>
                </a:path>
                <a:path w="4250690" h="7970520">
                  <a:moveTo>
                    <a:pt x="3015510" y="517619"/>
                  </a:moveTo>
                  <a:lnTo>
                    <a:pt x="1239279" y="517619"/>
                  </a:lnTo>
                  <a:lnTo>
                    <a:pt x="1193725" y="512303"/>
                  </a:lnTo>
                  <a:lnTo>
                    <a:pt x="1151777" y="497181"/>
                  </a:lnTo>
                  <a:lnTo>
                    <a:pt x="1114676" y="473492"/>
                  </a:lnTo>
                  <a:lnTo>
                    <a:pt x="1083661" y="442478"/>
                  </a:lnTo>
                  <a:lnTo>
                    <a:pt x="1059973" y="405376"/>
                  </a:lnTo>
                  <a:lnTo>
                    <a:pt x="1044851" y="363428"/>
                  </a:lnTo>
                  <a:lnTo>
                    <a:pt x="1039534" y="317874"/>
                  </a:lnTo>
                  <a:lnTo>
                    <a:pt x="1039534" y="221223"/>
                  </a:lnTo>
                  <a:lnTo>
                    <a:pt x="3215255" y="221223"/>
                  </a:lnTo>
                  <a:lnTo>
                    <a:pt x="3215255" y="274918"/>
                  </a:lnTo>
                  <a:lnTo>
                    <a:pt x="2635349" y="274918"/>
                  </a:lnTo>
                  <a:lnTo>
                    <a:pt x="2615180" y="279079"/>
                  </a:lnTo>
                  <a:lnTo>
                    <a:pt x="2598031" y="290489"/>
                  </a:lnTo>
                  <a:lnTo>
                    <a:pt x="2596905" y="292100"/>
                  </a:lnTo>
                  <a:lnTo>
                    <a:pt x="1842811" y="292100"/>
                  </a:lnTo>
                  <a:lnTo>
                    <a:pt x="1828951" y="294785"/>
                  </a:lnTo>
                  <a:lnTo>
                    <a:pt x="1817306" y="302302"/>
                  </a:lnTo>
                  <a:lnTo>
                    <a:pt x="1809285" y="313847"/>
                  </a:lnTo>
                  <a:lnTo>
                    <a:pt x="1806298" y="328613"/>
                  </a:lnTo>
                  <a:lnTo>
                    <a:pt x="1809285" y="343379"/>
                  </a:lnTo>
                  <a:lnTo>
                    <a:pt x="1817306" y="354923"/>
                  </a:lnTo>
                  <a:lnTo>
                    <a:pt x="1828951" y="362441"/>
                  </a:lnTo>
                  <a:lnTo>
                    <a:pt x="1842811" y="365125"/>
                  </a:lnTo>
                  <a:lnTo>
                    <a:pt x="2596147" y="365125"/>
                  </a:lnTo>
                  <a:lnTo>
                    <a:pt x="2597225" y="366736"/>
                  </a:lnTo>
                  <a:lnTo>
                    <a:pt x="2614274" y="378147"/>
                  </a:lnTo>
                  <a:lnTo>
                    <a:pt x="2635349" y="382308"/>
                  </a:lnTo>
                  <a:lnTo>
                    <a:pt x="3203132" y="382308"/>
                  </a:lnTo>
                  <a:lnTo>
                    <a:pt x="3194816" y="405376"/>
                  </a:lnTo>
                  <a:lnTo>
                    <a:pt x="3171128" y="442478"/>
                  </a:lnTo>
                  <a:lnTo>
                    <a:pt x="3140113" y="473492"/>
                  </a:lnTo>
                  <a:lnTo>
                    <a:pt x="3103012" y="497181"/>
                  </a:lnTo>
                  <a:lnTo>
                    <a:pt x="3061064" y="512303"/>
                  </a:lnTo>
                  <a:lnTo>
                    <a:pt x="3015510" y="517619"/>
                  </a:lnTo>
                  <a:close/>
                </a:path>
                <a:path w="4250690" h="7970520">
                  <a:moveTo>
                    <a:pt x="4250494" y="7970027"/>
                  </a:moveTo>
                  <a:lnTo>
                    <a:pt x="4029270" y="7970027"/>
                  </a:lnTo>
                  <a:lnTo>
                    <a:pt x="4029270" y="575610"/>
                  </a:lnTo>
                  <a:lnTo>
                    <a:pt x="4026030" y="527579"/>
                  </a:lnTo>
                  <a:lnTo>
                    <a:pt x="4016592" y="481494"/>
                  </a:lnTo>
                  <a:lnTo>
                    <a:pt x="4001382" y="437781"/>
                  </a:lnTo>
                  <a:lnTo>
                    <a:pt x="3980826" y="396865"/>
                  </a:lnTo>
                  <a:lnTo>
                    <a:pt x="3955347" y="359171"/>
                  </a:lnTo>
                  <a:lnTo>
                    <a:pt x="3925371" y="325123"/>
                  </a:lnTo>
                  <a:lnTo>
                    <a:pt x="3891323" y="295147"/>
                  </a:lnTo>
                  <a:lnTo>
                    <a:pt x="3853628" y="269668"/>
                  </a:lnTo>
                  <a:lnTo>
                    <a:pt x="3812712" y="249111"/>
                  </a:lnTo>
                  <a:lnTo>
                    <a:pt x="3768999" y="233901"/>
                  </a:lnTo>
                  <a:lnTo>
                    <a:pt x="3722914" y="224463"/>
                  </a:lnTo>
                  <a:lnTo>
                    <a:pt x="3674883" y="221223"/>
                  </a:lnTo>
                  <a:lnTo>
                    <a:pt x="4115620" y="221223"/>
                  </a:lnTo>
                  <a:lnTo>
                    <a:pt x="4160670" y="283667"/>
                  </a:lnTo>
                  <a:lnTo>
                    <a:pt x="4183573" y="323935"/>
                  </a:lnTo>
                  <a:lnTo>
                    <a:pt x="4203377" y="366065"/>
                  </a:lnTo>
                  <a:lnTo>
                    <a:pt x="4219927" y="409903"/>
                  </a:lnTo>
                  <a:lnTo>
                    <a:pt x="4233068" y="455293"/>
                  </a:lnTo>
                  <a:lnTo>
                    <a:pt x="4242646" y="502082"/>
                  </a:lnTo>
                  <a:lnTo>
                    <a:pt x="4248507" y="550114"/>
                  </a:lnTo>
                  <a:lnTo>
                    <a:pt x="4250494" y="599235"/>
                  </a:lnTo>
                  <a:lnTo>
                    <a:pt x="4250494" y="7970027"/>
                  </a:lnTo>
                  <a:close/>
                </a:path>
                <a:path w="4250690" h="7970520">
                  <a:moveTo>
                    <a:pt x="3203132" y="382308"/>
                  </a:moveTo>
                  <a:lnTo>
                    <a:pt x="2635349" y="382308"/>
                  </a:lnTo>
                  <a:lnTo>
                    <a:pt x="2656424" y="378147"/>
                  </a:lnTo>
                  <a:lnTo>
                    <a:pt x="2673472" y="366736"/>
                  </a:lnTo>
                  <a:lnTo>
                    <a:pt x="2684883" y="349688"/>
                  </a:lnTo>
                  <a:lnTo>
                    <a:pt x="2689044" y="328613"/>
                  </a:lnTo>
                  <a:lnTo>
                    <a:pt x="2684883" y="307538"/>
                  </a:lnTo>
                  <a:lnTo>
                    <a:pt x="2673472" y="290489"/>
                  </a:lnTo>
                  <a:lnTo>
                    <a:pt x="2656424" y="279079"/>
                  </a:lnTo>
                  <a:lnTo>
                    <a:pt x="2635349" y="274918"/>
                  </a:lnTo>
                  <a:lnTo>
                    <a:pt x="3215255" y="274918"/>
                  </a:lnTo>
                  <a:lnTo>
                    <a:pt x="3215255" y="317874"/>
                  </a:lnTo>
                  <a:lnTo>
                    <a:pt x="3209939" y="363428"/>
                  </a:lnTo>
                  <a:lnTo>
                    <a:pt x="3203132" y="382308"/>
                  </a:lnTo>
                  <a:close/>
                </a:path>
                <a:path w="4250690" h="7970520">
                  <a:moveTo>
                    <a:pt x="2596147" y="365125"/>
                  </a:moveTo>
                  <a:lnTo>
                    <a:pt x="2358283" y="365125"/>
                  </a:lnTo>
                  <a:lnTo>
                    <a:pt x="2372143" y="362441"/>
                  </a:lnTo>
                  <a:lnTo>
                    <a:pt x="2383788" y="354923"/>
                  </a:lnTo>
                  <a:lnTo>
                    <a:pt x="2391808" y="343379"/>
                  </a:lnTo>
                  <a:lnTo>
                    <a:pt x="2394795" y="328613"/>
                  </a:lnTo>
                  <a:lnTo>
                    <a:pt x="2391808" y="313847"/>
                  </a:lnTo>
                  <a:lnTo>
                    <a:pt x="2383788" y="302302"/>
                  </a:lnTo>
                  <a:lnTo>
                    <a:pt x="2372143" y="294785"/>
                  </a:lnTo>
                  <a:lnTo>
                    <a:pt x="2358283" y="292100"/>
                  </a:lnTo>
                  <a:lnTo>
                    <a:pt x="2596905" y="292100"/>
                  </a:lnTo>
                  <a:lnTo>
                    <a:pt x="2586117" y="307538"/>
                  </a:lnTo>
                  <a:lnTo>
                    <a:pt x="2581654" y="328613"/>
                  </a:lnTo>
                  <a:lnTo>
                    <a:pt x="2585815" y="349688"/>
                  </a:lnTo>
                  <a:lnTo>
                    <a:pt x="2596147" y="3651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D191A3E1-8895-4948-A34C-C220C960D4F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2123" y="2538198"/>
              <a:ext cx="3805899" cy="7748801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3A84466C-4C04-1F5B-D2A0-3C74D82BAF7D}"/>
                </a:ext>
              </a:extLst>
            </p:cNvPr>
            <p:cNvSpPr/>
            <p:nvPr/>
          </p:nvSpPr>
          <p:spPr>
            <a:xfrm>
              <a:off x="8825051" y="2609072"/>
              <a:ext cx="588645" cy="73025"/>
            </a:xfrm>
            <a:custGeom>
              <a:avLst/>
              <a:gdLst/>
              <a:ahLst/>
              <a:cxnLst/>
              <a:rect l="l" t="t" r="r" b="b"/>
              <a:pathLst>
                <a:path w="588645" h="73025">
                  <a:moveTo>
                    <a:pt x="551984" y="73025"/>
                  </a:moveTo>
                  <a:lnTo>
                    <a:pt x="36512" y="73025"/>
                  </a:lnTo>
                  <a:lnTo>
                    <a:pt x="22652" y="70340"/>
                  </a:lnTo>
                  <a:lnTo>
                    <a:pt x="11007" y="62823"/>
                  </a:lnTo>
                  <a:lnTo>
                    <a:pt x="2986" y="51278"/>
                  </a:lnTo>
                  <a:lnTo>
                    <a:pt x="0" y="36512"/>
                  </a:lnTo>
                  <a:lnTo>
                    <a:pt x="2986" y="21746"/>
                  </a:lnTo>
                  <a:lnTo>
                    <a:pt x="11007" y="10201"/>
                  </a:lnTo>
                  <a:lnTo>
                    <a:pt x="22652" y="2684"/>
                  </a:lnTo>
                  <a:lnTo>
                    <a:pt x="36512" y="0"/>
                  </a:lnTo>
                  <a:lnTo>
                    <a:pt x="551984" y="0"/>
                  </a:lnTo>
                  <a:lnTo>
                    <a:pt x="565844" y="2684"/>
                  </a:lnTo>
                  <a:lnTo>
                    <a:pt x="577489" y="10201"/>
                  </a:lnTo>
                  <a:lnTo>
                    <a:pt x="585510" y="21746"/>
                  </a:lnTo>
                  <a:lnTo>
                    <a:pt x="588496" y="36512"/>
                  </a:lnTo>
                  <a:lnTo>
                    <a:pt x="585510" y="51278"/>
                  </a:lnTo>
                  <a:lnTo>
                    <a:pt x="577489" y="62823"/>
                  </a:lnTo>
                  <a:lnTo>
                    <a:pt x="565844" y="70340"/>
                  </a:lnTo>
                  <a:lnTo>
                    <a:pt x="551984" y="73025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44015B33-F4AE-5A96-CBB7-94DCE1422E1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00407" y="2591890"/>
              <a:ext cx="107389" cy="107390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4A922883-C703-644C-0566-B84D17A11EB6}"/>
                </a:ext>
              </a:extLst>
            </p:cNvPr>
            <p:cNvSpPr/>
            <p:nvPr/>
          </p:nvSpPr>
          <p:spPr>
            <a:xfrm>
              <a:off x="6928536" y="3433838"/>
              <a:ext cx="4431030" cy="2075180"/>
            </a:xfrm>
            <a:custGeom>
              <a:avLst/>
              <a:gdLst/>
              <a:ahLst/>
              <a:cxnLst/>
              <a:rect l="l" t="t" r="r" b="b"/>
              <a:pathLst>
                <a:path w="4431030" h="2075179">
                  <a:moveTo>
                    <a:pt x="47256" y="1421841"/>
                  </a:moveTo>
                  <a:lnTo>
                    <a:pt x="28994" y="1425600"/>
                  </a:lnTo>
                  <a:lnTo>
                    <a:pt x="13957" y="1435798"/>
                  </a:lnTo>
                  <a:lnTo>
                    <a:pt x="3759" y="1450835"/>
                  </a:lnTo>
                  <a:lnTo>
                    <a:pt x="0" y="1469085"/>
                  </a:lnTo>
                  <a:lnTo>
                    <a:pt x="0" y="2027516"/>
                  </a:lnTo>
                  <a:lnTo>
                    <a:pt x="3759" y="2045779"/>
                  </a:lnTo>
                  <a:lnTo>
                    <a:pt x="13957" y="2060803"/>
                  </a:lnTo>
                  <a:lnTo>
                    <a:pt x="28994" y="2071014"/>
                  </a:lnTo>
                  <a:lnTo>
                    <a:pt x="47256" y="2074773"/>
                  </a:lnTo>
                  <a:lnTo>
                    <a:pt x="47256" y="1421841"/>
                  </a:lnTo>
                  <a:close/>
                </a:path>
                <a:path w="4431030" h="2075179">
                  <a:moveTo>
                    <a:pt x="47256" y="629297"/>
                  </a:moveTo>
                  <a:lnTo>
                    <a:pt x="28994" y="632726"/>
                  </a:lnTo>
                  <a:lnTo>
                    <a:pt x="13957" y="642188"/>
                  </a:lnTo>
                  <a:lnTo>
                    <a:pt x="3759" y="656488"/>
                  </a:lnTo>
                  <a:lnTo>
                    <a:pt x="0" y="674408"/>
                  </a:lnTo>
                  <a:lnTo>
                    <a:pt x="0" y="1232827"/>
                  </a:lnTo>
                  <a:lnTo>
                    <a:pt x="3759" y="1251089"/>
                  </a:lnTo>
                  <a:lnTo>
                    <a:pt x="13957" y="1266126"/>
                  </a:lnTo>
                  <a:lnTo>
                    <a:pt x="28994" y="1276324"/>
                  </a:lnTo>
                  <a:lnTo>
                    <a:pt x="47256" y="1280083"/>
                  </a:lnTo>
                  <a:lnTo>
                    <a:pt x="47256" y="629297"/>
                  </a:lnTo>
                  <a:close/>
                </a:path>
                <a:path w="4431030" h="2075179">
                  <a:moveTo>
                    <a:pt x="47256" y="0"/>
                  </a:moveTo>
                  <a:lnTo>
                    <a:pt x="28994" y="3416"/>
                  </a:lnTo>
                  <a:lnTo>
                    <a:pt x="13957" y="12877"/>
                  </a:lnTo>
                  <a:lnTo>
                    <a:pt x="3759" y="27178"/>
                  </a:lnTo>
                  <a:lnTo>
                    <a:pt x="0" y="45097"/>
                  </a:lnTo>
                  <a:lnTo>
                    <a:pt x="0" y="313575"/>
                  </a:lnTo>
                  <a:lnTo>
                    <a:pt x="3759" y="331825"/>
                  </a:lnTo>
                  <a:lnTo>
                    <a:pt x="13957" y="346862"/>
                  </a:lnTo>
                  <a:lnTo>
                    <a:pt x="28994" y="357073"/>
                  </a:lnTo>
                  <a:lnTo>
                    <a:pt x="47256" y="360819"/>
                  </a:lnTo>
                  <a:lnTo>
                    <a:pt x="47256" y="0"/>
                  </a:lnTo>
                  <a:close/>
                </a:path>
                <a:path w="4431030" h="2075179">
                  <a:moveTo>
                    <a:pt x="4430915" y="891336"/>
                  </a:moveTo>
                  <a:lnTo>
                    <a:pt x="4427156" y="873074"/>
                  </a:lnTo>
                  <a:lnTo>
                    <a:pt x="4416945" y="858037"/>
                  </a:lnTo>
                  <a:lnTo>
                    <a:pt x="4401921" y="847839"/>
                  </a:lnTo>
                  <a:lnTo>
                    <a:pt x="4383659" y="844080"/>
                  </a:lnTo>
                  <a:lnTo>
                    <a:pt x="4383659" y="1890064"/>
                  </a:lnTo>
                  <a:lnTo>
                    <a:pt x="4401921" y="1886305"/>
                  </a:lnTo>
                  <a:lnTo>
                    <a:pt x="4416945" y="1876094"/>
                  </a:lnTo>
                  <a:lnTo>
                    <a:pt x="4427156" y="1861058"/>
                  </a:lnTo>
                  <a:lnTo>
                    <a:pt x="4430915" y="1842808"/>
                  </a:lnTo>
                  <a:lnTo>
                    <a:pt x="4430915" y="891336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C133A9C0-1C33-00CF-6F68-697CF33576E9}"/>
                </a:ext>
              </a:extLst>
            </p:cNvPr>
            <p:cNvSpPr/>
            <p:nvPr/>
          </p:nvSpPr>
          <p:spPr>
            <a:xfrm>
              <a:off x="6975796" y="2274016"/>
              <a:ext cx="4336415" cy="8013065"/>
            </a:xfrm>
            <a:custGeom>
              <a:avLst/>
              <a:gdLst/>
              <a:ahLst/>
              <a:cxnLst/>
              <a:rect l="l" t="t" r="r" b="b"/>
              <a:pathLst>
                <a:path w="4336415" h="8013065">
                  <a:moveTo>
                    <a:pt x="42957" y="8012983"/>
                  </a:moveTo>
                  <a:lnTo>
                    <a:pt x="77" y="8012983"/>
                  </a:lnTo>
                  <a:lnTo>
                    <a:pt x="0" y="642191"/>
                  </a:lnTo>
                  <a:lnTo>
                    <a:pt x="3221" y="576952"/>
                  </a:lnTo>
                  <a:lnTo>
                    <a:pt x="12886" y="513323"/>
                  </a:lnTo>
                  <a:lnTo>
                    <a:pt x="23458" y="466810"/>
                  </a:lnTo>
                  <a:lnTo>
                    <a:pt x="36161" y="428519"/>
                  </a:lnTo>
                  <a:lnTo>
                    <a:pt x="53896" y="385194"/>
                  </a:lnTo>
                  <a:lnTo>
                    <a:pt x="71246" y="349755"/>
                  </a:lnTo>
                  <a:lnTo>
                    <a:pt x="94503" y="309282"/>
                  </a:lnTo>
                  <a:lnTo>
                    <a:pt x="119572" y="270622"/>
                  </a:lnTo>
                  <a:lnTo>
                    <a:pt x="142493" y="238808"/>
                  </a:lnTo>
                  <a:lnTo>
                    <a:pt x="172965" y="203369"/>
                  </a:lnTo>
                  <a:lnTo>
                    <a:pt x="200282" y="176857"/>
                  </a:lnTo>
                  <a:lnTo>
                    <a:pt x="222834" y="156050"/>
                  </a:lnTo>
                  <a:lnTo>
                    <a:pt x="271863" y="117283"/>
                  </a:lnTo>
                  <a:lnTo>
                    <a:pt x="311967" y="91238"/>
                  </a:lnTo>
                  <a:lnTo>
                    <a:pt x="354227" y="68093"/>
                  </a:lnTo>
                  <a:lnTo>
                    <a:pt x="398450" y="48023"/>
                  </a:lnTo>
                  <a:lnTo>
                    <a:pt x="444441" y="31206"/>
                  </a:lnTo>
                  <a:lnTo>
                    <a:pt x="492005" y="17818"/>
                  </a:lnTo>
                  <a:lnTo>
                    <a:pt x="540947" y="8037"/>
                  </a:lnTo>
                  <a:lnTo>
                    <a:pt x="591074" y="2038"/>
                  </a:lnTo>
                  <a:lnTo>
                    <a:pt x="642189" y="0"/>
                  </a:lnTo>
                  <a:lnTo>
                    <a:pt x="3696365" y="0"/>
                  </a:lnTo>
                  <a:lnTo>
                    <a:pt x="3747408" y="1967"/>
                  </a:lnTo>
                  <a:lnTo>
                    <a:pt x="3797359" y="7789"/>
                  </a:lnTo>
                  <a:lnTo>
                    <a:pt x="3846072" y="17341"/>
                  </a:lnTo>
                  <a:lnTo>
                    <a:pt x="3893406" y="30499"/>
                  </a:lnTo>
                  <a:lnTo>
                    <a:pt x="3927701" y="42955"/>
                  </a:lnTo>
                  <a:lnTo>
                    <a:pt x="642191" y="42955"/>
                  </a:lnTo>
                  <a:lnTo>
                    <a:pt x="595386" y="44760"/>
                  </a:lnTo>
                  <a:lnTo>
                    <a:pt x="549561" y="50084"/>
                  </a:lnTo>
                  <a:lnTo>
                    <a:pt x="504851" y="58798"/>
                  </a:lnTo>
                  <a:lnTo>
                    <a:pt x="461390" y="70767"/>
                  </a:lnTo>
                  <a:lnTo>
                    <a:pt x="419310" y="85860"/>
                  </a:lnTo>
                  <a:lnTo>
                    <a:pt x="378745" y="103945"/>
                  </a:lnTo>
                  <a:lnTo>
                    <a:pt x="339829" y="124890"/>
                  </a:lnTo>
                  <a:lnTo>
                    <a:pt x="302696" y="148562"/>
                  </a:lnTo>
                  <a:lnTo>
                    <a:pt x="267479" y="174829"/>
                  </a:lnTo>
                  <a:lnTo>
                    <a:pt x="234312" y="203559"/>
                  </a:lnTo>
                  <a:lnTo>
                    <a:pt x="203328" y="234620"/>
                  </a:lnTo>
                  <a:lnTo>
                    <a:pt x="174660" y="267879"/>
                  </a:lnTo>
                  <a:lnTo>
                    <a:pt x="148444" y="303205"/>
                  </a:lnTo>
                  <a:lnTo>
                    <a:pt x="124811" y="340465"/>
                  </a:lnTo>
                  <a:lnTo>
                    <a:pt x="103896" y="379527"/>
                  </a:lnTo>
                  <a:lnTo>
                    <a:pt x="85832" y="420259"/>
                  </a:lnTo>
                  <a:lnTo>
                    <a:pt x="70753" y="462529"/>
                  </a:lnTo>
                  <a:lnTo>
                    <a:pt x="58792" y="506204"/>
                  </a:lnTo>
                  <a:lnTo>
                    <a:pt x="50083" y="551152"/>
                  </a:lnTo>
                  <a:lnTo>
                    <a:pt x="44760" y="597241"/>
                  </a:lnTo>
                  <a:lnTo>
                    <a:pt x="43038" y="642191"/>
                  </a:lnTo>
                  <a:lnTo>
                    <a:pt x="42957" y="8012983"/>
                  </a:lnTo>
                  <a:close/>
                </a:path>
                <a:path w="4336415" h="8013065">
                  <a:moveTo>
                    <a:pt x="4336327" y="8012983"/>
                  </a:moveTo>
                  <a:lnTo>
                    <a:pt x="4293451" y="8012983"/>
                  </a:lnTo>
                  <a:lnTo>
                    <a:pt x="4293451" y="642191"/>
                  </a:lnTo>
                  <a:lnTo>
                    <a:pt x="4291463" y="593070"/>
                  </a:lnTo>
                  <a:lnTo>
                    <a:pt x="4285603" y="545038"/>
                  </a:lnTo>
                  <a:lnTo>
                    <a:pt x="4276024" y="498249"/>
                  </a:lnTo>
                  <a:lnTo>
                    <a:pt x="4262883" y="452858"/>
                  </a:lnTo>
                  <a:lnTo>
                    <a:pt x="4246333" y="409021"/>
                  </a:lnTo>
                  <a:lnTo>
                    <a:pt x="4226529" y="366891"/>
                  </a:lnTo>
                  <a:lnTo>
                    <a:pt x="4203626" y="326623"/>
                  </a:lnTo>
                  <a:lnTo>
                    <a:pt x="4177779" y="288371"/>
                  </a:lnTo>
                  <a:lnTo>
                    <a:pt x="4149141" y="252292"/>
                  </a:lnTo>
                  <a:lnTo>
                    <a:pt x="4117868" y="218538"/>
                  </a:lnTo>
                  <a:lnTo>
                    <a:pt x="4084114" y="187265"/>
                  </a:lnTo>
                  <a:lnTo>
                    <a:pt x="4048034" y="158627"/>
                  </a:lnTo>
                  <a:lnTo>
                    <a:pt x="4009783" y="132779"/>
                  </a:lnTo>
                  <a:lnTo>
                    <a:pt x="3969515" y="109876"/>
                  </a:lnTo>
                  <a:lnTo>
                    <a:pt x="3927385" y="90073"/>
                  </a:lnTo>
                  <a:lnTo>
                    <a:pt x="3883547" y="73523"/>
                  </a:lnTo>
                  <a:lnTo>
                    <a:pt x="3838156" y="60381"/>
                  </a:lnTo>
                  <a:lnTo>
                    <a:pt x="3791368" y="50803"/>
                  </a:lnTo>
                  <a:lnTo>
                    <a:pt x="3743335" y="44943"/>
                  </a:lnTo>
                  <a:lnTo>
                    <a:pt x="3694214" y="42955"/>
                  </a:lnTo>
                  <a:lnTo>
                    <a:pt x="3927701" y="42955"/>
                  </a:lnTo>
                  <a:lnTo>
                    <a:pt x="3983371" y="67138"/>
                  </a:lnTo>
                  <a:lnTo>
                    <a:pt x="4025720" y="90372"/>
                  </a:lnTo>
                  <a:lnTo>
                    <a:pt x="4066125" y="116717"/>
                  </a:lnTo>
                  <a:lnTo>
                    <a:pt x="4104443" y="146050"/>
                  </a:lnTo>
                  <a:lnTo>
                    <a:pt x="4138271" y="175951"/>
                  </a:lnTo>
                  <a:lnTo>
                    <a:pt x="4165287" y="204275"/>
                  </a:lnTo>
                  <a:lnTo>
                    <a:pt x="4195155" y="239110"/>
                  </a:lnTo>
                  <a:lnTo>
                    <a:pt x="4218982" y="270622"/>
                  </a:lnTo>
                  <a:lnTo>
                    <a:pt x="4244051" y="309282"/>
                  </a:lnTo>
                  <a:lnTo>
                    <a:pt x="4267307" y="348849"/>
                  </a:lnTo>
                  <a:lnTo>
                    <a:pt x="4283718" y="384288"/>
                  </a:lnTo>
                  <a:lnTo>
                    <a:pt x="4301303" y="428519"/>
                  </a:lnTo>
                  <a:lnTo>
                    <a:pt x="4312948" y="466810"/>
                  </a:lnTo>
                  <a:lnTo>
                    <a:pt x="4323519" y="513323"/>
                  </a:lnTo>
                  <a:lnTo>
                    <a:pt x="4333184" y="576146"/>
                  </a:lnTo>
                  <a:lnTo>
                    <a:pt x="4336405" y="642191"/>
                  </a:lnTo>
                  <a:lnTo>
                    <a:pt x="4336327" y="8012983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Imatge 19">
            <a:extLst>
              <a:ext uri="{FF2B5EF4-FFF2-40B4-BE49-F238E27FC236}">
                <a16:creationId xmlns:a16="http://schemas.microsoft.com/office/drawing/2014/main" id="{1655B075-7E93-E54C-8699-2377E24FF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010" y="4347427"/>
            <a:ext cx="2286782" cy="1296928"/>
          </a:xfrm>
          <a:prstGeom prst="rect">
            <a:avLst/>
          </a:prstGeom>
        </p:spPr>
      </p:pic>
      <p:pic>
        <p:nvPicPr>
          <p:cNvPr id="24" name="Imatge 23">
            <a:extLst>
              <a:ext uri="{FF2B5EF4-FFF2-40B4-BE49-F238E27FC236}">
                <a16:creationId xmlns:a16="http://schemas.microsoft.com/office/drawing/2014/main" id="{132ACB94-0F9F-3F2D-D4A3-E0168E2B8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2562" y="4347428"/>
            <a:ext cx="2285447" cy="1258880"/>
          </a:xfrm>
          <a:prstGeom prst="rect">
            <a:avLst/>
          </a:prstGeom>
        </p:spPr>
      </p:pic>
      <p:pic>
        <p:nvPicPr>
          <p:cNvPr id="26" name="Imatge 25">
            <a:extLst>
              <a:ext uri="{FF2B5EF4-FFF2-40B4-BE49-F238E27FC236}">
                <a16:creationId xmlns:a16="http://schemas.microsoft.com/office/drawing/2014/main" id="{04CB05F4-619B-409F-4538-54CA7B39E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4990" y="4333571"/>
            <a:ext cx="2352940" cy="1276595"/>
          </a:xfrm>
          <a:prstGeom prst="rect">
            <a:avLst/>
          </a:prstGeom>
        </p:spPr>
      </p:pic>
      <p:pic>
        <p:nvPicPr>
          <p:cNvPr id="28" name="Imatge 27">
            <a:extLst>
              <a:ext uri="{FF2B5EF4-FFF2-40B4-BE49-F238E27FC236}">
                <a16:creationId xmlns:a16="http://schemas.microsoft.com/office/drawing/2014/main" id="{F22DA333-5F6F-701C-C620-0EFFA89B7D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9741" y="4333571"/>
            <a:ext cx="2407739" cy="1296928"/>
          </a:xfrm>
          <a:prstGeom prst="rect">
            <a:avLst/>
          </a:prstGeom>
        </p:spPr>
      </p:pic>
      <p:sp>
        <p:nvSpPr>
          <p:cNvPr id="30" name="object 6">
            <a:extLst>
              <a:ext uri="{FF2B5EF4-FFF2-40B4-BE49-F238E27FC236}">
                <a16:creationId xmlns:a16="http://schemas.microsoft.com/office/drawing/2014/main" id="{33BCBB74-16BD-95BD-644A-12A1756ACB3A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3994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tge 17">
            <a:extLst>
              <a:ext uri="{FF2B5EF4-FFF2-40B4-BE49-F238E27FC236}">
                <a16:creationId xmlns:a16="http://schemas.microsoft.com/office/drawing/2014/main" id="{56FB3C6B-BCC4-AC71-9237-B32E66E90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6" y="2030509"/>
            <a:ext cx="4695187" cy="38891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61F593F-F68E-28D6-DACD-C7A82F3D35FA}"/>
              </a:ext>
            </a:extLst>
          </p:cNvPr>
          <p:cNvSpPr txBox="1"/>
          <p:nvPr/>
        </p:nvSpPr>
        <p:spPr>
          <a:xfrm>
            <a:off x="5635256" y="2030509"/>
            <a:ext cx="362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 RED DE SENDEROS</a:t>
            </a: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6150F225-C313-9D09-F714-601B4C83C907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CuadroTexto 3">
            <a:extLst>
              <a:ext uri="{FF2B5EF4-FFF2-40B4-BE49-F238E27FC236}">
                <a16:creationId xmlns:a16="http://schemas.microsoft.com/office/drawing/2014/main" id="{BF02745E-B18B-710C-B79D-A48A2F4FD634}"/>
              </a:ext>
            </a:extLst>
          </p:cNvPr>
          <p:cNvSpPr txBox="1"/>
          <p:nvPr/>
        </p:nvSpPr>
        <p:spPr>
          <a:xfrm>
            <a:off x="5890437" y="2613657"/>
            <a:ext cx="5539563" cy="296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La FEEC gestiona un red de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senderos homologados de 12.000 KM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en Cataluña,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que son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GR®, PR®-C y SL®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su mantenimiento existen los cuidadores de senderos, todos voluntarios. En total 386 personas tienen el carné oficial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El mantenimiento de los senderos corre a cargo de administraciones públicas (parques naturales) y entidades excursionistas de la FEEC</a:t>
            </a:r>
          </a:p>
        </p:txBody>
      </p:sp>
    </p:spTree>
    <p:extLst>
      <p:ext uri="{BB962C8B-B14F-4D97-AF65-F5344CB8AC3E}">
        <p14:creationId xmlns:p14="http://schemas.microsoft.com/office/powerpoint/2010/main" val="209050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1EBB63B6-8140-D624-E6FB-92ADCD947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67" y="1354640"/>
            <a:ext cx="7660144" cy="4296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964325" y="2488019"/>
            <a:ext cx="3857847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_tradnl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54344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21E48606-FB23-5D45-05A3-8F9A26D7A2D0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B04C0A4B-F55B-8E56-AF5A-79DC600DBF8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64325" y="3865017"/>
            <a:ext cx="4471572" cy="19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1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964325" y="2488019"/>
            <a:ext cx="3857847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E9354-AF77-4C39-668F-2F2CB45F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124DA49-1235-B62B-E342-25DBE2BA3532}"/>
              </a:ext>
            </a:extLst>
          </p:cNvPr>
          <p:cNvSpPr txBox="1"/>
          <p:nvPr/>
        </p:nvSpPr>
        <p:spPr>
          <a:xfrm>
            <a:off x="549190" y="2504777"/>
            <a:ext cx="4939889" cy="304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ERA (</a:t>
            </a:r>
            <a:r>
              <a:rPr lang="es-E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Ramblers</a:t>
            </a: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desde 1998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UIAA (Alpinismo) - desde 2000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ISFM (Esquí de montaña) - desde 2008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ISF (Carreras por 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ontaña) - desde 1998 (antigua FSA)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ISFC (Escalada) - desde 2012 (miembro observador)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ISSF (Raquetas) - desde 2017 (socio fundador)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COC (Comité Olímpico de Catalunya) - desde 1987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6A63D35-1B77-8F8B-05F5-6CF0422BCBF6}"/>
              </a:ext>
            </a:extLst>
          </p:cNvPr>
          <p:cNvSpPr txBox="1"/>
          <p:nvPr/>
        </p:nvSpPr>
        <p:spPr>
          <a:xfrm>
            <a:off x="359589" y="1988768"/>
            <a:ext cx="432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FEEC es miembro de: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9FC7CC5-CCD4-B751-878F-58E243923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170" y="1721670"/>
            <a:ext cx="1133344" cy="14078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E76E2B9-72A6-F640-A360-CBE0DABA8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475" y="1080193"/>
            <a:ext cx="974649" cy="140782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16A057A-C139-8385-2406-7027CB559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467" y="3009455"/>
            <a:ext cx="1539206" cy="153920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645733B-AE51-A737-68F8-E3A1EACDD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1357" y="2034178"/>
            <a:ext cx="1103156" cy="110315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02AAB58-D6AC-EE8F-9F16-4C8D90E3B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7138" y="3429000"/>
            <a:ext cx="3076038" cy="205069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767F48D-F600-3516-8B2D-E2AA7FA127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9695" y="3837228"/>
            <a:ext cx="2663668" cy="1775779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00708DF8-B8C1-D524-F39B-B89A312ACF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0919" y="3672058"/>
            <a:ext cx="749862" cy="1237273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84266A31-5936-4610-19C0-B5D554A10465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015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205F532-3B00-656F-0144-C7C6808FF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39" y="1639798"/>
            <a:ext cx="3019267" cy="4232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509690E-028E-2564-4EB6-26FAD9757538}"/>
              </a:ext>
            </a:extLst>
          </p:cNvPr>
          <p:cNvSpPr txBox="1"/>
          <p:nvPr/>
        </p:nvSpPr>
        <p:spPr>
          <a:xfrm>
            <a:off x="4258721" y="1906508"/>
            <a:ext cx="7085731" cy="393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Cataluña acogerá la sede de la edición del 55 congreso de la ERA,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donde la delegación colombiana será nuestra invitada de honor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octubre de 2024, la FEEC organizará en Montserrat esta asamblea donde asistirán todos lo representantes del senderismo europeo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Ésta será la tercera vez que Cataluña acoja el congreso. En el año 1991 se realizó en Montserrat y en el año 2002 en la Val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d’Aran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fueron las anteriores sedes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2017 la FEEC organizó el </a:t>
            </a:r>
            <a:r>
              <a:rPr lang="es-E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Catalonia</a:t>
            </a:r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Trek Festival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con más de 700 senderistas europeos que vinieron a conocer la parte norte del GR 92 , E 12 a su paso por Catalunya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EB72A7-B516-13B9-3A8C-780FE08F5B8E}"/>
              </a:ext>
            </a:extLst>
          </p:cNvPr>
          <p:cNvSpPr txBox="1"/>
          <p:nvPr/>
        </p:nvSpPr>
        <p:spPr>
          <a:xfrm>
            <a:off x="3895362" y="1517206"/>
            <a:ext cx="708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EUROPEAN RAMBLERS ASSOCIATION (ERA) en Cataluña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942732FC-63B1-CCFC-8DC8-791D35C0C09B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n 4">
            <a:extLst>
              <a:ext uri="{FF2B5EF4-FFF2-40B4-BE49-F238E27FC236}">
                <a16:creationId xmlns:a16="http://schemas.microsoft.com/office/drawing/2014/main" id="{2AD0680F-07BE-8365-3C62-409C29D2E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980284" y="985308"/>
            <a:ext cx="6087802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>
                <a:latin typeface="Arial Black" charset="0"/>
                <a:ea typeface="Arial Black" charset="0"/>
                <a:cs typeface="Arial Black" charset="0"/>
              </a:rPr>
              <a:t>La montaña en Cataluña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1739" y="2761939"/>
            <a:ext cx="8327189" cy="153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CEB72A7-B516-13B9-3A8C-780FE08F5B8E}"/>
              </a:ext>
            </a:extLst>
          </p:cNvPr>
          <p:cNvSpPr txBox="1"/>
          <p:nvPr/>
        </p:nvSpPr>
        <p:spPr>
          <a:xfrm>
            <a:off x="425302" y="2013750"/>
            <a:ext cx="2993065" cy="333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de la </a:t>
            </a:r>
          </a:p>
          <a:p>
            <a:pPr algn="r">
              <a:lnSpc>
                <a:spcPct val="200000"/>
              </a:lnSpc>
            </a:pP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candidatura de Catalunya </a:t>
            </a:r>
          </a:p>
          <a:p>
            <a:pPr algn="r">
              <a:lnSpc>
                <a:spcPct val="200000"/>
              </a:lnSpc>
            </a:pP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 el pasado </a:t>
            </a:r>
          </a:p>
          <a:p>
            <a:pPr algn="r">
              <a:lnSpc>
                <a:spcPct val="200000"/>
              </a:lnSpc>
            </a:pP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 1 de octubre de 2023 durante la asamblea de la ERA en </a:t>
            </a:r>
            <a:r>
              <a:rPr lang="es-E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Ilawa</a:t>
            </a: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(Polonia)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F911FE0B-1E87-AACF-E8EB-9F7B0CC79BCB}"/>
              </a:ext>
            </a:extLst>
          </p:cNvPr>
          <p:cNvSpPr/>
          <p:nvPr/>
        </p:nvSpPr>
        <p:spPr>
          <a:xfrm rot="5400000">
            <a:off x="193548" y="6182204"/>
            <a:ext cx="280238" cy="690139"/>
          </a:xfrm>
          <a:custGeom>
            <a:avLst/>
            <a:gdLst/>
            <a:ahLst/>
            <a:cxnLst/>
            <a:rect l="l" t="t" r="r" b="b"/>
            <a:pathLst>
              <a:path w="740409" h="1286510">
                <a:moveTo>
                  <a:pt x="739813" y="1286167"/>
                </a:moveTo>
                <a:lnTo>
                  <a:pt x="369900" y="643077"/>
                </a:lnTo>
                <a:lnTo>
                  <a:pt x="0" y="1286167"/>
                </a:lnTo>
                <a:lnTo>
                  <a:pt x="369900" y="1286167"/>
                </a:lnTo>
                <a:lnTo>
                  <a:pt x="739813" y="1286167"/>
                </a:lnTo>
                <a:close/>
              </a:path>
              <a:path w="740409" h="1286510">
                <a:moveTo>
                  <a:pt x="739813" y="643077"/>
                </a:moveTo>
                <a:lnTo>
                  <a:pt x="369900" y="0"/>
                </a:lnTo>
                <a:lnTo>
                  <a:pt x="0" y="643077"/>
                </a:lnTo>
                <a:lnTo>
                  <a:pt x="369900" y="643077"/>
                </a:lnTo>
                <a:lnTo>
                  <a:pt x="739813" y="643077"/>
                </a:lnTo>
                <a:close/>
              </a:path>
            </a:pathLst>
          </a:custGeom>
          <a:solidFill>
            <a:srgbClr val="E71515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Mitjans en línia 13" title="55è Congrés de l'ERA - Montserrat, Catalunya">
            <a:hlinkClick r:id="" action="ppaction://media"/>
            <a:extLst>
              <a:ext uri="{FF2B5EF4-FFF2-40B4-BE49-F238E27FC236}">
                <a16:creationId xmlns:a16="http://schemas.microsoft.com/office/drawing/2014/main" id="{D9222618-C7A4-1A9D-7E4F-C383C41A54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120357" y="1714424"/>
            <a:ext cx="7123814" cy="4024955"/>
          </a:xfrm>
          <a:prstGeom prst="rect">
            <a:avLst/>
          </a:prstGeom>
        </p:spPr>
      </p:pic>
      <p:pic>
        <p:nvPicPr>
          <p:cNvPr id="15" name="Imagen 4">
            <a:extLst>
              <a:ext uri="{FF2B5EF4-FFF2-40B4-BE49-F238E27FC236}">
                <a16:creationId xmlns:a16="http://schemas.microsoft.com/office/drawing/2014/main" id="{7DB2A59F-9961-6E21-BF69-91D5BD7C8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0781" y="695546"/>
            <a:ext cx="783601" cy="7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4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16207</TotalTime>
  <Words>1860</Words>
  <Application>Microsoft Office PowerPoint</Application>
  <PresentationFormat>Pantalla panoràmica</PresentationFormat>
  <Paragraphs>214</Paragraphs>
  <Slides>36</Slides>
  <Notes>2</Notes>
  <HiddenSlides>0</HiddenSlides>
  <MMClips>3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Georgia</vt:lpstr>
      <vt:lpstr>Tema de Office</vt:lpstr>
      <vt:lpstr>La montaña del Siglo XXI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Ponencia</dc:title>
  <dc:creator>President FEEC</dc:creator>
  <cp:lastModifiedBy>Jordi Merino</cp:lastModifiedBy>
  <cp:revision>28</cp:revision>
  <dcterms:created xsi:type="dcterms:W3CDTF">2023-08-10T17:23:55Z</dcterms:created>
  <dcterms:modified xsi:type="dcterms:W3CDTF">2023-10-29T22:05:27Z</dcterms:modified>
</cp:coreProperties>
</file>