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94" r:id="rId3"/>
    <p:sldId id="260" r:id="rId4"/>
    <p:sldId id="305" r:id="rId5"/>
    <p:sldId id="291" r:id="rId6"/>
    <p:sldId id="292" r:id="rId7"/>
    <p:sldId id="269" r:id="rId8"/>
    <p:sldId id="293" r:id="rId9"/>
    <p:sldId id="295" r:id="rId10"/>
    <p:sldId id="296" r:id="rId11"/>
    <p:sldId id="300" r:id="rId12"/>
    <p:sldId id="299" r:id="rId13"/>
    <p:sldId id="303" r:id="rId14"/>
    <p:sldId id="297" r:id="rId15"/>
    <p:sldId id="301" r:id="rId16"/>
    <p:sldId id="298" r:id="rId17"/>
    <p:sldId id="302" r:id="rId18"/>
    <p:sldId id="308" r:id="rId19"/>
    <p:sldId id="306" r:id="rId20"/>
    <p:sldId id="310" r:id="rId21"/>
    <p:sldId id="307" r:id="rId22"/>
    <p:sldId id="262" r:id="rId23"/>
    <p:sldId id="278" r:id="rId24"/>
    <p:sldId id="263" r:id="rId25"/>
    <p:sldId id="266" r:id="rId26"/>
    <p:sldId id="264" r:id="rId27"/>
    <p:sldId id="265" r:id="rId28"/>
    <p:sldId id="267" r:id="rId29"/>
    <p:sldId id="279" r:id="rId30"/>
    <p:sldId id="280" r:id="rId31"/>
    <p:sldId id="281" r:id="rId32"/>
    <p:sldId id="282" r:id="rId33"/>
    <p:sldId id="283" r:id="rId34"/>
    <p:sldId id="284" r:id="rId35"/>
    <p:sldId id="286" r:id="rId36"/>
    <p:sldId id="288" r:id="rId37"/>
    <p:sldId id="289" r:id="rId38"/>
    <p:sldId id="290" r:id="rId39"/>
    <p:sldId id="304" r:id="rId40"/>
    <p:sldId id="285" r:id="rId4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576FF-3994-4B90-969F-4559C7883F00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C18A6-4D92-4622-8F37-0B4FE7A204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306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2868B-2601-9E43-BA33-F814FE29056E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63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2868B-2601-9E43-BA33-F814FE29056E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308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52868B-2601-9E43-BA33-F814FE29056E}" type="slidenum">
              <a:rPr lang="es-ES_tradnl" smtClean="0"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879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F122E-A7AD-FCA1-984C-119DFD550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0F1C1C-C040-8610-F921-41C264E08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ACCAD-57AC-796B-EB68-BD552740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8337F5-62C1-D270-A080-421618A4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482F36-8ACD-E31B-49F5-72A2E60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354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EF793-4ED0-2A53-0678-A49DA75A5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4D977C-6791-65CD-220F-47497DF5C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0FF103-6172-D526-8CBD-102975A1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18D2E8-6A3C-2BB4-A175-40ABE659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FA7011-46D6-68C3-B9E3-69F1E6D5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9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107561-A11C-A373-91D9-772BCBCAC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867E8E-1E21-6D9F-7D75-2D954EF8D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53D440-1140-D5C5-D4D4-CC9B83F9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73883C-8958-0E0D-243D-F89386A9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B943A9-A418-B1A8-F6DA-0DD9C112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423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1D494-6B79-3337-A6FA-4CF608FC8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AFA2A4-2D94-B65B-DDF0-918A9A3EB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C0E374-7FE3-9ADD-F0FA-58A85BE1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1067E7-07FC-AA59-B34C-DEF7E424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A3F322-5BEF-663F-238D-164B2477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930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BEA47-0095-3B53-6B3E-CE4F11E4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F14CB9-5210-43AC-7565-6101347BD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50F0BF-1C87-891C-6601-9692CAD1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5C6A05-6672-F34F-4518-40D064CD6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A04EB5-134C-B3E3-BE95-154515C9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102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4975A-351F-02AA-BE69-BF14FA68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4414DB-5B8B-5C00-05C7-3F793962C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75121F-32D6-1CC9-F8CC-57288836A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1B32ED-5732-7E70-721A-86D93B35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33C8B7-74C7-93F1-B0A2-C0E7B798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B52AC9-029F-47ED-CDB5-A8721D6B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1239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B695D-4197-D099-8D21-58E205D5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D78C00-2DF7-DEA9-3094-A0F3E792C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7C59E4-6698-2C30-AB27-42268A642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934F3DD-FF5E-5138-E061-7CDCF5E58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37401D-6A1E-9BC9-F32F-15DD1B27A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7B1BFF-3D83-99B4-EA5E-64528B04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DA4062-0C24-6DFB-71F2-688E6B3DC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8041A6-68AF-A6F2-5D71-08E95EBB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667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D1781D-A7BC-C0FA-25C0-D2BE4E14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7B6004B-D856-DF85-4BB9-12CB12BA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B24CEB8-7F16-8D28-6FC4-DA99D247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3FD8C4-7BB1-FE6D-31F9-1E43132E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925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7404197-C945-F951-3DE9-FE1DC9FE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3F2F4B0-24FA-576C-C5D9-F1C2D9BC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E1A037-611F-6BFF-0B92-B4E744A6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647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D44D1-B487-C31C-88D1-292FC723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8933E7-ABE3-306C-C937-FC74C89A5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2546B-4285-4C89-4A22-6114DD224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98E15C-27D6-2E07-DE06-3FC8049A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DA1754-A952-1C95-0818-BECC8A52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43CC67-903C-7BC2-52FF-29A34E0A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611E5-8A89-B8B7-5805-2EB64D43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E94689-D04D-E314-078C-952C5F498F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CBB6BD-17B4-A350-4629-B538CF390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317E22-19D0-9F49-916E-EFA5026E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6159-4642-3FF5-4C1C-F4A41986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22F909-AA4C-F8F1-65D7-6E1071CF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79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385F5D-B7CD-02B5-9D1F-09B40C44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37C5AB-3719-77DE-2FC2-478607489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C794FC-CA27-38A1-B86D-754226F01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CEB28-1CBD-4981-AAD2-85252DF97305}" type="datetimeFigureOut">
              <a:rPr lang="es-CO" smtClean="0"/>
              <a:t>17/10/2023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08A1B6-410F-AC4C-3643-2BF5A8002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F506DF-8408-C0D6-1BBF-AA4FA2976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6669-3FC6-49D6-8185-D8F0940F5B8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570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oleObject" Target="../embeddings/oleObject1.bin"/><Relationship Id="rId3" Type="http://schemas.openxmlformats.org/officeDocument/2006/relationships/image" Target="../media/image75.png"/><Relationship Id="rId21" Type="http://schemas.openxmlformats.org/officeDocument/2006/relationships/image" Target="../media/image91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0.emf"/><Relationship Id="rId4" Type="http://schemas.openxmlformats.org/officeDocument/2006/relationships/image" Target="../media/image76.png"/><Relationship Id="rId9" Type="http://schemas.openxmlformats.org/officeDocument/2006/relationships/image" Target="../media/image81.jpeg"/><Relationship Id="rId1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isaraldaundestinollenodevida.com/new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64653"/>
            <a:ext cx="13219611" cy="882265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140763" y="44869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14604274" y="18026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0"/>
            <a:ext cx="13217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15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3222D2BF-1438-47CF-8EFA-C69CB1A39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>
            <a:fillRect/>
          </a:stretch>
        </p:blipFill>
        <p:spPr>
          <a:xfrm>
            <a:off x="0" y="111442"/>
            <a:ext cx="12192000" cy="6635116"/>
          </a:xfrm>
          <a:prstGeom prst="rect">
            <a:avLst/>
          </a:prstGeom>
        </p:spPr>
      </p:pic>
      <p:sp useBgFill="1">
        <p:nvSpPr>
          <p:cNvPr id="45" name="Rectangle 26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reloj, verde, tabla, playa&#10;&#10;Descripción generada automáticamente">
            <a:extLst>
              <a:ext uri="{FF2B5EF4-FFF2-40B4-BE49-F238E27FC236}">
                <a16:creationId xmlns:a16="http://schemas.microsoft.com/office/drawing/2014/main" id="{F5B5AD1D-9212-48A8-8516-90859E922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 r="4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749A3E-D2EC-46F0-B951-050EE1C6854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" r="6783" b="4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8" name="Imagen 7" descr="Una captura de un videojuego&#10;&#10;Descripción generada automáticamente con confianza media">
            <a:extLst>
              <a:ext uri="{FF2B5EF4-FFF2-40B4-BE49-F238E27FC236}">
                <a16:creationId xmlns:a16="http://schemas.microsoft.com/office/drawing/2014/main" id="{EA54F895-0194-497B-A505-613E7813F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1" r="-1" b="1349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6" name="Freeform: Shape 28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7" name="Freeform: Shape 30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6567CE-1BD7-2064-92A1-049CB05E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>
                <a:solidFill>
                  <a:srgbClr val="134374"/>
                </a:solidFill>
                <a:latin typeface="Montserrat Black" charset="0"/>
              </a:rPr>
              <a:t>PARQUE MIRADOR LAS COMETAS EN EL MUNICIPIO DE LA VIRGINIA – FNTP-200-2020</a:t>
            </a: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8" name="Rectangle 32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34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07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996736-3739-40DE-8B69-1F4C20D5D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BD7A77-CC82-4357-8BF5-8971B0B4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37" y="2036444"/>
            <a:ext cx="11342726" cy="43033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329846-081E-4F5F-8D37-4C2D0DF2484E}"/>
              </a:ext>
            </a:extLst>
          </p:cNvPr>
          <p:cNvSpPr txBox="1"/>
          <p:nvPr/>
        </p:nvSpPr>
        <p:spPr>
          <a:xfrm>
            <a:off x="424634" y="341865"/>
            <a:ext cx="783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CONTRATO DE OBRA: FNTCE-114-2022 por 2,417,761,351 COP SUSCRITO EL 25 DE AGOSTO DE 2022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06D539-2FD7-4718-BDCB-CFB0113323B3}"/>
              </a:ext>
            </a:extLst>
          </p:cNvPr>
          <p:cNvSpPr txBox="1"/>
          <p:nvPr/>
        </p:nvSpPr>
        <p:spPr>
          <a:xfrm>
            <a:off x="424635" y="1195118"/>
            <a:ext cx="783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CONTRATO DE INTERVENTORÍA: FNTCE-113-2022 por 172,191,344 COP SUSCRITO EL 25 DE AGOSTO DE 2022</a:t>
            </a:r>
          </a:p>
        </p:txBody>
      </p:sp>
    </p:spTree>
    <p:extLst>
      <p:ext uri="{BB962C8B-B14F-4D97-AF65-F5344CB8AC3E}">
        <p14:creationId xmlns:p14="http://schemas.microsoft.com/office/powerpoint/2010/main" val="31412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digital de una casa&#10;&#10;Descripción generada automáticamente con confianza baja">
            <a:extLst>
              <a:ext uri="{FF2B5EF4-FFF2-40B4-BE49-F238E27FC236}">
                <a16:creationId xmlns:a16="http://schemas.microsoft.com/office/drawing/2014/main" id="{BD42310B-D431-4831-AF23-03939179A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r="-2" b="1389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Imagen 10" descr="Edificio en frente de un hotel&#10;&#10;Descripción generada automáticamente">
            <a:extLst>
              <a:ext uri="{FF2B5EF4-FFF2-40B4-BE49-F238E27FC236}">
                <a16:creationId xmlns:a16="http://schemas.microsoft.com/office/drawing/2014/main" id="{09DD9DCD-5A87-4113-B14D-011B6AF97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2" r="3" b="1907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3" name="Imagen 12" descr="Una silla al lad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ED3B3A4B-E512-43B7-85D4-4706023D6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4" r="2" b="12525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6567CE-1BD7-2064-92A1-049CB05E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67" y="2131612"/>
            <a:ext cx="3547298" cy="289864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kern="1200" dirty="0">
                <a:solidFill>
                  <a:srgbClr val="002060"/>
                </a:solidFill>
                <a:latin typeface="Montserrat Black" panose="00000A00000000000000" pitchFamily="2" charset="0"/>
              </a:rPr>
              <a:t>CONSTRUCCIÓN DEL RECINTO GASTRONÓMICO,</a:t>
            </a:r>
            <a:br>
              <a:rPr lang="en-US" sz="2800" kern="1200" dirty="0">
                <a:solidFill>
                  <a:srgbClr val="002060"/>
                </a:solidFill>
                <a:latin typeface="Montserrat Black" panose="00000A00000000000000" pitchFamily="2" charset="0"/>
              </a:rPr>
            </a:br>
            <a:r>
              <a:rPr lang="en-US" sz="2800" kern="1200" dirty="0">
                <a:solidFill>
                  <a:srgbClr val="002060"/>
                </a:solidFill>
                <a:latin typeface="Montserrat Black" panose="00000A00000000000000" pitchFamily="2" charset="0"/>
              </a:rPr>
              <a:t>ARTESANAL y EXPERIENCIAL DE SANTA ROSA DE CABAL, RISARALDA –</a:t>
            </a:r>
            <a:br>
              <a:rPr lang="en-US" sz="2800" kern="1200" dirty="0">
                <a:solidFill>
                  <a:srgbClr val="002060"/>
                </a:solidFill>
                <a:latin typeface="Montserrat Black" panose="00000A00000000000000" pitchFamily="2" charset="0"/>
              </a:rPr>
            </a:br>
            <a:r>
              <a:rPr lang="en-US" sz="2800" kern="1200" dirty="0">
                <a:solidFill>
                  <a:srgbClr val="002060"/>
                </a:solidFill>
                <a:latin typeface="Montserrat Black" panose="00000A00000000000000" pitchFamily="2" charset="0"/>
              </a:rPr>
              <a:t>FNTP-183-2020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0A65E7-C3E1-4D8F-8508-FE5A81E2E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6" b="4396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87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996736-3739-40DE-8B69-1F4C20D5D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"/>
          <a:stretch/>
        </p:blipFill>
        <p:spPr>
          <a:xfrm>
            <a:off x="20" y="-25222"/>
            <a:ext cx="12191980" cy="685671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329846-081E-4F5F-8D37-4C2D0DF2484E}"/>
              </a:ext>
            </a:extLst>
          </p:cNvPr>
          <p:cNvSpPr txBox="1"/>
          <p:nvPr/>
        </p:nvSpPr>
        <p:spPr>
          <a:xfrm>
            <a:off x="423111" y="271788"/>
            <a:ext cx="9103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No. PROCESO CONTRATISTA: FNTIA-056-2022 se encuentra en estado ADJUDICADO Y CELEBRADO - </a:t>
            </a:r>
            <a:r>
              <a:rPr lang="pt-BR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JAIME FALS MARTINEZ ARQUITECTURA E INGENIERIA SAS por 3,499,927,755 COP.</a:t>
            </a:r>
            <a:endParaRPr lang="es-CO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06D539-2FD7-4718-BDCB-CFB0113323B3}"/>
              </a:ext>
            </a:extLst>
          </p:cNvPr>
          <p:cNvSpPr txBox="1"/>
          <p:nvPr/>
        </p:nvSpPr>
        <p:spPr>
          <a:xfrm>
            <a:off x="423112" y="1269499"/>
            <a:ext cx="910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No. PROCESO ADJUDICACIÓN DE INTERVENTORÍA: FNTIA-104-2022 se encuentra en estado de E</a:t>
            </a:r>
            <a:r>
              <a:rPr lang="es-ES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VALUACIÓN Y OBSERVACIONES </a:t>
            </a:r>
            <a:endParaRPr lang="es-CO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274D82A-DF56-42CD-9F2E-F4D63AC49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54" y="2237214"/>
            <a:ext cx="11627091" cy="35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2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10B3EDD-D001-40EB-ACB6-9C0E4DBD8675}"/>
              </a:ext>
            </a:extLst>
          </p:cNvPr>
          <p:cNvPicPr/>
          <p:nvPr/>
        </p:nvPicPr>
        <p:blipFill rotWithShape="1">
          <a:blip r:embed="rId2"/>
          <a:srcRect l="31020" r="20343" b="-1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E87B7F8-F968-4973-BFA2-8E7A02C666F0}"/>
              </a:ext>
            </a:extLst>
          </p:cNvPr>
          <p:cNvPicPr/>
          <p:nvPr/>
        </p:nvPicPr>
        <p:blipFill rotWithShape="1">
          <a:blip r:embed="rId3"/>
          <a:srcRect t="24096" r="-2" b="-2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0EDAE43-A4C5-4C23-919F-58490F7251E3}"/>
              </a:ext>
            </a:extLst>
          </p:cNvPr>
          <p:cNvPicPr/>
          <p:nvPr/>
        </p:nvPicPr>
        <p:blipFill rotWithShape="1">
          <a:blip r:embed="rId4"/>
          <a:srcRect l="12778" r="22064" b="2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7" name="Freeform: Shape 18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0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6567CE-1BD7-2064-92A1-049CB05E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66" y="2577927"/>
            <a:ext cx="3429000" cy="2898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Montserrat Black" charset="0"/>
              </a:rPr>
              <a:t>PARQUE LINEAL Y DEPORTIVO SOBRE LA MARGEN IZQUIERDA DEL RIO MONOS – FNTP-199-2020</a:t>
            </a:r>
            <a:endParaRPr lang="en-US" sz="3400" kern="1200" dirty="0">
              <a:solidFill>
                <a:srgbClr val="002060"/>
              </a:solidFill>
            </a:endParaRPr>
          </a:p>
        </p:txBody>
      </p:sp>
      <p:sp>
        <p:nvSpPr>
          <p:cNvPr id="29" name="Rectangle 22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886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996736-3739-40DE-8B69-1F4C20D5D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329846-081E-4F5F-8D37-4C2D0DF2484E}"/>
              </a:ext>
            </a:extLst>
          </p:cNvPr>
          <p:cNvSpPr txBox="1"/>
          <p:nvPr/>
        </p:nvSpPr>
        <p:spPr>
          <a:xfrm>
            <a:off x="424634" y="271788"/>
            <a:ext cx="9103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No. PROCESO CONTRATISTA: FNTIA-089-2022 se encuentra en estado ADJUDICADO Y CELEBRADO - </a:t>
            </a:r>
            <a:r>
              <a:rPr lang="es-ES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CONSORCIO LA CELIA SG por 2,039,098,667 COP.</a:t>
            </a:r>
            <a:endParaRPr lang="es-CO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06D539-2FD7-4718-BDCB-CFB0113323B3}"/>
              </a:ext>
            </a:extLst>
          </p:cNvPr>
          <p:cNvSpPr txBox="1"/>
          <p:nvPr/>
        </p:nvSpPr>
        <p:spPr>
          <a:xfrm>
            <a:off x="424635" y="1195118"/>
            <a:ext cx="910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No. PROCESO ADJUDICACIÓN DE INTERVENTORÍA: A la fecha no se ha publicado.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010BF6-DA15-4A5C-ADDE-BA2AC232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34" y="1879405"/>
            <a:ext cx="11218729" cy="425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76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que contiene tabla, pequeño, firmar, hombre&#10;&#10;Descripción generada automáticamente">
            <a:extLst>
              <a:ext uri="{FF2B5EF4-FFF2-40B4-BE49-F238E27FC236}">
                <a16:creationId xmlns:a16="http://schemas.microsoft.com/office/drawing/2014/main" id="{D604D087-4468-430B-A673-8E972765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 r="4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Imagen 3" descr="Imagen que contiene verde, tabla, edificio, hecho de madera&#10;&#10;Descripción generada automáticamente">
            <a:extLst>
              <a:ext uri="{FF2B5EF4-FFF2-40B4-BE49-F238E27FC236}">
                <a16:creationId xmlns:a16="http://schemas.microsoft.com/office/drawing/2014/main" id="{7F181020-3099-4950-9F8C-4C3863F2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r="3847" b="4"/>
          <a:stretch/>
        </p:blipFill>
        <p:spPr>
          <a:xfrm>
            <a:off x="5168353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Imagen 8" descr="Imagen que contiene interior, tabla, silla, cuarto&#10;&#10;Descripción generada automáticamente">
            <a:extLst>
              <a:ext uri="{FF2B5EF4-FFF2-40B4-BE49-F238E27FC236}">
                <a16:creationId xmlns:a16="http://schemas.microsoft.com/office/drawing/2014/main" id="{9647561A-C8C0-4C3B-9490-CF1AD032F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9" r="-1" b="24507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6567CE-1BD7-2064-92A1-049CB05E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b="1" kern="1200" dirty="0">
                <a:solidFill>
                  <a:srgbClr val="002060"/>
                </a:solidFill>
                <a:latin typeface="Montserrat Black" panose="00000A00000000000000" pitchFamily="2" charset="0"/>
              </a:rPr>
              <a:t>CONSTRUCCIÓN DE UNA INFRAESTRUCTURA TURÍSTICA EN EL PARQUE EL CLAVEL EN EL MUNICIPIO DE APÍA – RISARALDA – </a:t>
            </a:r>
            <a:br>
              <a:rPr lang="en-US" sz="3000" b="1" kern="1200" dirty="0">
                <a:solidFill>
                  <a:srgbClr val="002060"/>
                </a:solidFill>
                <a:latin typeface="Montserrat Black" panose="00000A00000000000000" pitchFamily="2" charset="0"/>
              </a:rPr>
            </a:br>
            <a:r>
              <a:rPr lang="en-US" sz="3000" b="1" kern="1200" dirty="0">
                <a:solidFill>
                  <a:srgbClr val="002060"/>
                </a:solidFill>
                <a:latin typeface="Montserrat Black" panose="00000A00000000000000" pitchFamily="2" charset="0"/>
              </a:rPr>
              <a:t>FNTP-201-2020</a:t>
            </a:r>
            <a:endParaRPr lang="en-US" sz="3000" kern="1200" dirty="0">
              <a:solidFill>
                <a:srgbClr val="002060"/>
              </a:solidFill>
              <a:latin typeface="Montserrat Black" panose="00000A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828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996736-3739-40DE-8B69-1F4C20D5D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0329846-081E-4F5F-8D37-4C2D0DF2484E}"/>
              </a:ext>
            </a:extLst>
          </p:cNvPr>
          <p:cNvSpPr txBox="1"/>
          <p:nvPr/>
        </p:nvSpPr>
        <p:spPr>
          <a:xfrm>
            <a:off x="424634" y="271788"/>
            <a:ext cx="9103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No. PROCESO CONTRATISTA: FNTIA-065-2022 se encuentra en estado ADJUDICADO Y CELEBRADO - </a:t>
            </a:r>
            <a:r>
              <a:rPr lang="es-ES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CONSORCIO PARQUE EL CLAVEL 2022 por 2.057.854.057 COP.</a:t>
            </a:r>
            <a:endParaRPr lang="es-CO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06D539-2FD7-4718-BDCB-CFB0113323B3}"/>
              </a:ext>
            </a:extLst>
          </p:cNvPr>
          <p:cNvSpPr txBox="1"/>
          <p:nvPr/>
        </p:nvSpPr>
        <p:spPr>
          <a:xfrm>
            <a:off x="424635" y="1195118"/>
            <a:ext cx="910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No. PROCESO ADJUDICACIÓN DE INTERVENTORÍA: FNTIA-105-2022 se encuentra en estado de E</a:t>
            </a:r>
            <a:r>
              <a:rPr lang="es-ES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VALUACIÓN Y OBSERVACIONES </a:t>
            </a:r>
            <a:endParaRPr lang="es-CO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A0868D-625C-4C88-BD92-A6B956833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85" y="1841449"/>
            <a:ext cx="9051730" cy="48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00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65D9FA-D8AB-C08A-387F-EE0182D9E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3477840"/>
            <a:ext cx="3585029" cy="33313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A4BA9F-4DA8-45F5-703B-90D53A3BB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9" y="3526680"/>
            <a:ext cx="3860800" cy="33313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182037-C6C9-7A84-6E59-465A1A076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71" y="48840"/>
            <a:ext cx="3991429" cy="3429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7E9D17-10F2-95FC-E9F1-AEA5EE15A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0" y="0"/>
            <a:ext cx="3860800" cy="352668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AD3177B-F73A-8C9F-E519-2596AEC0D49D}"/>
              </a:ext>
            </a:extLst>
          </p:cNvPr>
          <p:cNvSpPr/>
          <p:nvPr/>
        </p:nvSpPr>
        <p:spPr>
          <a:xfrm>
            <a:off x="-1" y="0"/>
            <a:ext cx="5698688" cy="6809160"/>
          </a:xfrm>
          <a:custGeom>
            <a:avLst/>
            <a:gdLst>
              <a:gd name="connsiteX0" fmla="*/ 0 w 5791200"/>
              <a:gd name="connsiteY0" fmla="*/ 0 h 6809160"/>
              <a:gd name="connsiteX1" fmla="*/ 5791200 w 5791200"/>
              <a:gd name="connsiteY1" fmla="*/ 0 h 6809160"/>
              <a:gd name="connsiteX2" fmla="*/ 5791200 w 5791200"/>
              <a:gd name="connsiteY2" fmla="*/ 6809160 h 6809160"/>
              <a:gd name="connsiteX3" fmla="*/ 0 w 5791200"/>
              <a:gd name="connsiteY3" fmla="*/ 6809160 h 6809160"/>
              <a:gd name="connsiteX4" fmla="*/ 0 w 5791200"/>
              <a:gd name="connsiteY4" fmla="*/ 0 h 6809160"/>
              <a:gd name="connsiteX0" fmla="*/ 0 w 5791200"/>
              <a:gd name="connsiteY0" fmla="*/ 0 h 6809160"/>
              <a:gd name="connsiteX1" fmla="*/ 4325257 w 5791200"/>
              <a:gd name="connsiteY1" fmla="*/ 14514 h 6809160"/>
              <a:gd name="connsiteX2" fmla="*/ 5791200 w 5791200"/>
              <a:gd name="connsiteY2" fmla="*/ 6809160 h 6809160"/>
              <a:gd name="connsiteX3" fmla="*/ 0 w 5791200"/>
              <a:gd name="connsiteY3" fmla="*/ 6809160 h 6809160"/>
              <a:gd name="connsiteX4" fmla="*/ 0 w 5791200"/>
              <a:gd name="connsiteY4" fmla="*/ 0 h 6809160"/>
              <a:gd name="connsiteX0" fmla="*/ 0 w 6673552"/>
              <a:gd name="connsiteY0" fmla="*/ 0 h 6809160"/>
              <a:gd name="connsiteX1" fmla="*/ 4325257 w 6673552"/>
              <a:gd name="connsiteY1" fmla="*/ 14514 h 6809160"/>
              <a:gd name="connsiteX2" fmla="*/ 5791200 w 6673552"/>
              <a:gd name="connsiteY2" fmla="*/ 6809160 h 6809160"/>
              <a:gd name="connsiteX3" fmla="*/ 0 w 6673552"/>
              <a:gd name="connsiteY3" fmla="*/ 6809160 h 6809160"/>
              <a:gd name="connsiteX4" fmla="*/ 0 w 6673552"/>
              <a:gd name="connsiteY4" fmla="*/ 0 h 6809160"/>
              <a:gd name="connsiteX0" fmla="*/ 0 w 7269538"/>
              <a:gd name="connsiteY0" fmla="*/ 0 h 6809160"/>
              <a:gd name="connsiteX1" fmla="*/ 4325257 w 7269538"/>
              <a:gd name="connsiteY1" fmla="*/ 14514 h 6809160"/>
              <a:gd name="connsiteX2" fmla="*/ 5791200 w 7269538"/>
              <a:gd name="connsiteY2" fmla="*/ 6809160 h 6809160"/>
              <a:gd name="connsiteX3" fmla="*/ 0 w 7269538"/>
              <a:gd name="connsiteY3" fmla="*/ 6809160 h 6809160"/>
              <a:gd name="connsiteX4" fmla="*/ 0 w 7269538"/>
              <a:gd name="connsiteY4" fmla="*/ 0 h 6809160"/>
              <a:gd name="connsiteX0" fmla="*/ 0 w 6467889"/>
              <a:gd name="connsiteY0" fmla="*/ 0 h 6809160"/>
              <a:gd name="connsiteX1" fmla="*/ 4325257 w 6467889"/>
              <a:gd name="connsiteY1" fmla="*/ 14514 h 6809160"/>
              <a:gd name="connsiteX2" fmla="*/ 5791200 w 6467889"/>
              <a:gd name="connsiteY2" fmla="*/ 6809160 h 6809160"/>
              <a:gd name="connsiteX3" fmla="*/ 0 w 6467889"/>
              <a:gd name="connsiteY3" fmla="*/ 6809160 h 6809160"/>
              <a:gd name="connsiteX4" fmla="*/ 0 w 6467889"/>
              <a:gd name="connsiteY4" fmla="*/ 0 h 6809160"/>
              <a:gd name="connsiteX0" fmla="*/ 0 w 6712465"/>
              <a:gd name="connsiteY0" fmla="*/ 0 h 6809160"/>
              <a:gd name="connsiteX1" fmla="*/ 5034529 w 6712465"/>
              <a:gd name="connsiteY1" fmla="*/ 58057 h 6809160"/>
              <a:gd name="connsiteX2" fmla="*/ 5791200 w 6712465"/>
              <a:gd name="connsiteY2" fmla="*/ 6809160 h 6809160"/>
              <a:gd name="connsiteX3" fmla="*/ 0 w 6712465"/>
              <a:gd name="connsiteY3" fmla="*/ 6809160 h 6809160"/>
              <a:gd name="connsiteX4" fmla="*/ 0 w 6712465"/>
              <a:gd name="connsiteY4" fmla="*/ 0 h 6809160"/>
              <a:gd name="connsiteX0" fmla="*/ 0 w 6663244"/>
              <a:gd name="connsiteY0" fmla="*/ 0 h 6809160"/>
              <a:gd name="connsiteX1" fmla="*/ 5034529 w 6663244"/>
              <a:gd name="connsiteY1" fmla="*/ 58057 h 6809160"/>
              <a:gd name="connsiteX2" fmla="*/ 5791200 w 6663244"/>
              <a:gd name="connsiteY2" fmla="*/ 6809160 h 6809160"/>
              <a:gd name="connsiteX3" fmla="*/ 0 w 6663244"/>
              <a:gd name="connsiteY3" fmla="*/ 6809160 h 6809160"/>
              <a:gd name="connsiteX4" fmla="*/ 0 w 6663244"/>
              <a:gd name="connsiteY4" fmla="*/ 0 h 6809160"/>
              <a:gd name="connsiteX0" fmla="*/ 0 w 6649937"/>
              <a:gd name="connsiteY0" fmla="*/ 0 h 6809160"/>
              <a:gd name="connsiteX1" fmla="*/ 5000754 w 6649937"/>
              <a:gd name="connsiteY1" fmla="*/ 0 h 6809160"/>
              <a:gd name="connsiteX2" fmla="*/ 5791200 w 6649937"/>
              <a:gd name="connsiteY2" fmla="*/ 6809160 h 6809160"/>
              <a:gd name="connsiteX3" fmla="*/ 0 w 6649937"/>
              <a:gd name="connsiteY3" fmla="*/ 6809160 h 6809160"/>
              <a:gd name="connsiteX4" fmla="*/ 0 w 6649937"/>
              <a:gd name="connsiteY4" fmla="*/ 0 h 6809160"/>
              <a:gd name="connsiteX0" fmla="*/ 0 w 6630449"/>
              <a:gd name="connsiteY0" fmla="*/ 0 h 6809160"/>
              <a:gd name="connsiteX1" fmla="*/ 4950092 w 6630449"/>
              <a:gd name="connsiteY1" fmla="*/ 14515 h 6809160"/>
              <a:gd name="connsiteX2" fmla="*/ 5791200 w 6630449"/>
              <a:gd name="connsiteY2" fmla="*/ 6809160 h 6809160"/>
              <a:gd name="connsiteX3" fmla="*/ 0 w 6630449"/>
              <a:gd name="connsiteY3" fmla="*/ 6809160 h 6809160"/>
              <a:gd name="connsiteX4" fmla="*/ 0 w 6630449"/>
              <a:gd name="connsiteY4" fmla="*/ 0 h 680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0449" h="6809160">
                <a:moveTo>
                  <a:pt x="0" y="0"/>
                </a:moveTo>
                <a:lnTo>
                  <a:pt x="4950092" y="14515"/>
                </a:lnTo>
                <a:cubicBezTo>
                  <a:pt x="6897838" y="1902026"/>
                  <a:pt x="7116838" y="3847592"/>
                  <a:pt x="5791200" y="6809160"/>
                </a:cubicBezTo>
                <a:lnTo>
                  <a:pt x="0" y="68091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800" b="1" dirty="0">
                <a:solidFill>
                  <a:srgbClr val="002060"/>
                </a:solidFill>
                <a:latin typeface="Monserrat black"/>
              </a:rPr>
              <a:t>CONSTRUCCIÓN DE INFRAESTRUCTURA TURÍSTICA TIPO MIRADOR Y OBRAS COMPLEMENTARIAS EN EL CORREGIMIENTO LAS MARCADAS, MUNICIPIO DE DOSQUEBRADAS</a:t>
            </a:r>
          </a:p>
          <a:p>
            <a:r>
              <a:rPr lang="es-CO" sz="2800" b="1" dirty="0">
                <a:solidFill>
                  <a:srgbClr val="002060"/>
                </a:solidFill>
                <a:latin typeface="Monserrat black"/>
              </a:rPr>
              <a:t>FNTP-019-2023</a:t>
            </a:r>
          </a:p>
        </p:txBody>
      </p:sp>
    </p:spTree>
    <p:extLst>
      <p:ext uri="{BB962C8B-B14F-4D97-AF65-F5344CB8AC3E}">
        <p14:creationId xmlns:p14="http://schemas.microsoft.com/office/powerpoint/2010/main" val="895768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8E2DC7-CDD0-0711-D80D-BAF4F910AC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D12AEC73-06D3-A789-3BD8-2559B2699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78912"/>
              </p:ext>
            </p:extLst>
          </p:nvPr>
        </p:nvGraphicFramePr>
        <p:xfrm>
          <a:off x="471055" y="1879600"/>
          <a:ext cx="11565004" cy="3383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12354">
                  <a:extLst>
                    <a:ext uri="{9D8B030D-6E8A-4147-A177-3AD203B41FA5}">
                      <a16:colId xmlns:a16="http://schemas.microsoft.com/office/drawing/2014/main" val="2551931054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1047688351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1040315240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2037212357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2831574728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3113560515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3268408844"/>
                    </a:ext>
                  </a:extLst>
                </a:gridCol>
              </a:tblGrid>
              <a:tr h="1369295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NOMBRE DEL PROYECTO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UBICACIÓN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MUNICIPIO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VALOR DEL PROYECTO (Cifras dadas por en millones de pesos)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VALOR DE CONTRAPARTIDA DEL DEPARTAMENTO (Recursos del crédito)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CONFINANCIACION 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ESTADO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647382"/>
                  </a:ext>
                </a:extLst>
              </a:tr>
              <a:tr h="1953949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</a:rPr>
                        <a:t>Construcción de un atractivo turístico las Marcadas.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Vereda alto del Toro Vereda de las Marcadas.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Dosquebradas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$2.099.189.189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$391.500.000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$1.679.310.510</a:t>
                      </a:r>
                    </a:p>
                    <a:p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Por parte del Ministerio de Industria, Comercio y turismo a través de Fontur</a:t>
                      </a:r>
                    </a:p>
                    <a:p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28.327.628 por parte del Municipio de Dosquebradas.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Proyecto radicado y aprobado en comité interno de Fontur, pendiente Comité Directivo.</a:t>
                      </a:r>
                    </a:p>
                    <a:p>
                      <a:endParaRPr lang="es-CO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61851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1BE0970-B1CA-155E-E55B-BD27E0CB39BA}"/>
              </a:ext>
            </a:extLst>
          </p:cNvPr>
          <p:cNvSpPr txBox="1"/>
          <p:nvPr/>
        </p:nvSpPr>
        <p:spPr>
          <a:xfrm>
            <a:off x="424635" y="271788"/>
            <a:ext cx="9024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No. PROCESO CONTRATISTA: FNTP-019-2023 se encuentra en estado RADICADO Y APROBADO en Comité Interno de FONTUR,  </a:t>
            </a:r>
            <a:r>
              <a:rPr lang="es-ES" sz="2400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Pendiente Comité Directivo por $2.099.189.189 COP</a:t>
            </a:r>
            <a:r>
              <a:rPr lang="es-ES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.</a:t>
            </a:r>
            <a:endParaRPr lang="es-CO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43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-1288784" y="8984577"/>
            <a:ext cx="59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CO" sz="1400" dirty="0">
                <a:latin typeface="Montserrat" charset="0"/>
                <a:ea typeface="Montserrat" charset="0"/>
                <a:cs typeface="Montserrat" charset="0"/>
              </a:rPr>
              <a:t>-</a:t>
            </a: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Observatorio de Turismo</a:t>
            </a:r>
          </a:p>
          <a:p>
            <a:pPr marL="285750" indent="-285750">
              <a:buFont typeface="Arial" charset="0"/>
              <a:buChar char="•"/>
            </a:pP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Congreso Nacional de Senderismo</a:t>
            </a:r>
            <a:r>
              <a:rPr lang="es-CO" sz="1400" dirty="0">
                <a:latin typeface="Montserrat" charset="0"/>
                <a:ea typeface="Montserrat" charset="0"/>
                <a:cs typeface="Montserrat" charset="0"/>
              </a:rPr>
              <a:t>.</a:t>
            </a:r>
            <a:endParaRPr lang="es-ES_tradnl" sz="1400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B78471-60B1-A5DD-0DDA-F7E1FADB20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5" y="-2611"/>
            <a:ext cx="8368145" cy="68571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0FD4A9-5189-DD22-9A6D-B1A1D1B85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400404" cy="685714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900C915-7206-55B5-435C-567B429677F7}"/>
              </a:ext>
            </a:extLst>
          </p:cNvPr>
          <p:cNvSpPr txBox="1"/>
          <p:nvPr/>
        </p:nvSpPr>
        <p:spPr>
          <a:xfrm>
            <a:off x="-140677" y="866107"/>
            <a:ext cx="6682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Turismo Competitivo en el marco del PCCC</a:t>
            </a:r>
          </a:p>
          <a:p>
            <a:pPr algn="ctr"/>
            <a:r>
              <a:rPr lang="es-ES_tradnl" sz="24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14.1 Risaralda líder de turismo sostenible, incluyente e innovador: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E4C6A59-2366-34E9-2955-D7E1F0A65C32}"/>
              </a:ext>
            </a:extLst>
          </p:cNvPr>
          <p:cNvSpPr txBox="1"/>
          <p:nvPr/>
        </p:nvSpPr>
        <p:spPr>
          <a:xfrm>
            <a:off x="318928" y="3304485"/>
            <a:ext cx="7009854" cy="32008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     Metas de producto: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Fortalecer y consolidar una oferta turística con 56 atractivos(Miradores,Rutas,Senderos,parques lineales, malecones o enlucimiento) del Departamento de Risaralda en el marco de las Rutas Turística del Centro Occidente – Risaralda un Destino Lleno de Vida y orientada a la protección y conservación del corredor turístico del PCCC en el territorio de Risaralda.</a:t>
            </a:r>
          </a:p>
          <a:p>
            <a:r>
              <a:rPr lang="es-CO" sz="1100" dirty="0">
                <a:latin typeface="Montserrat" charset="0"/>
                <a:ea typeface="Montserrat" charset="0"/>
                <a:cs typeface="Montserrat" charset="0"/>
              </a:rPr>
              <a:t>.</a:t>
            </a:r>
          </a:p>
          <a:p>
            <a:endParaRPr lang="es-ES_tradnl" sz="1100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59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193AF24-6BC8-637D-FAA8-C97B394E2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9" y="0"/>
            <a:ext cx="3831771" cy="3429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C5532D4-DC0D-3A44-4F6B-4BBC8ED2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58" y="3278559"/>
            <a:ext cx="3904285" cy="35794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EBF3150-8FAE-88A5-CBAC-800426F0A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8" y="-1"/>
            <a:ext cx="3991371" cy="3428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EF8B4-C850-6716-61F7-8A8F5CDFF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9" y="3429000"/>
            <a:ext cx="3628571" cy="3429001"/>
          </a:xfrm>
          <a:prstGeom prst="rect">
            <a:avLst/>
          </a:prstGeom>
        </p:spPr>
      </p:pic>
      <p:sp>
        <p:nvSpPr>
          <p:cNvPr id="15" name="Rectángulo 9">
            <a:extLst>
              <a:ext uri="{FF2B5EF4-FFF2-40B4-BE49-F238E27FC236}">
                <a16:creationId xmlns:a16="http://schemas.microsoft.com/office/drawing/2014/main" id="{0DC02732-DBD0-98A0-9F73-80A184DCAFBD}"/>
              </a:ext>
            </a:extLst>
          </p:cNvPr>
          <p:cNvSpPr/>
          <p:nvPr/>
        </p:nvSpPr>
        <p:spPr>
          <a:xfrm>
            <a:off x="-1" y="0"/>
            <a:ext cx="5458692" cy="6858000"/>
          </a:xfrm>
          <a:custGeom>
            <a:avLst/>
            <a:gdLst>
              <a:gd name="connsiteX0" fmla="*/ 0 w 5791200"/>
              <a:gd name="connsiteY0" fmla="*/ 0 h 6809160"/>
              <a:gd name="connsiteX1" fmla="*/ 5791200 w 5791200"/>
              <a:gd name="connsiteY1" fmla="*/ 0 h 6809160"/>
              <a:gd name="connsiteX2" fmla="*/ 5791200 w 5791200"/>
              <a:gd name="connsiteY2" fmla="*/ 6809160 h 6809160"/>
              <a:gd name="connsiteX3" fmla="*/ 0 w 5791200"/>
              <a:gd name="connsiteY3" fmla="*/ 6809160 h 6809160"/>
              <a:gd name="connsiteX4" fmla="*/ 0 w 5791200"/>
              <a:gd name="connsiteY4" fmla="*/ 0 h 6809160"/>
              <a:gd name="connsiteX0" fmla="*/ 0 w 5791200"/>
              <a:gd name="connsiteY0" fmla="*/ 0 h 6809160"/>
              <a:gd name="connsiteX1" fmla="*/ 4325257 w 5791200"/>
              <a:gd name="connsiteY1" fmla="*/ 14514 h 6809160"/>
              <a:gd name="connsiteX2" fmla="*/ 5791200 w 5791200"/>
              <a:gd name="connsiteY2" fmla="*/ 6809160 h 6809160"/>
              <a:gd name="connsiteX3" fmla="*/ 0 w 5791200"/>
              <a:gd name="connsiteY3" fmla="*/ 6809160 h 6809160"/>
              <a:gd name="connsiteX4" fmla="*/ 0 w 5791200"/>
              <a:gd name="connsiteY4" fmla="*/ 0 h 6809160"/>
              <a:gd name="connsiteX0" fmla="*/ 0 w 6673552"/>
              <a:gd name="connsiteY0" fmla="*/ 0 h 6809160"/>
              <a:gd name="connsiteX1" fmla="*/ 4325257 w 6673552"/>
              <a:gd name="connsiteY1" fmla="*/ 14514 h 6809160"/>
              <a:gd name="connsiteX2" fmla="*/ 5791200 w 6673552"/>
              <a:gd name="connsiteY2" fmla="*/ 6809160 h 6809160"/>
              <a:gd name="connsiteX3" fmla="*/ 0 w 6673552"/>
              <a:gd name="connsiteY3" fmla="*/ 6809160 h 6809160"/>
              <a:gd name="connsiteX4" fmla="*/ 0 w 6673552"/>
              <a:gd name="connsiteY4" fmla="*/ 0 h 6809160"/>
              <a:gd name="connsiteX0" fmla="*/ 0 w 7269538"/>
              <a:gd name="connsiteY0" fmla="*/ 0 h 6809160"/>
              <a:gd name="connsiteX1" fmla="*/ 4325257 w 7269538"/>
              <a:gd name="connsiteY1" fmla="*/ 14514 h 6809160"/>
              <a:gd name="connsiteX2" fmla="*/ 5791200 w 7269538"/>
              <a:gd name="connsiteY2" fmla="*/ 6809160 h 6809160"/>
              <a:gd name="connsiteX3" fmla="*/ 0 w 7269538"/>
              <a:gd name="connsiteY3" fmla="*/ 6809160 h 6809160"/>
              <a:gd name="connsiteX4" fmla="*/ 0 w 7269538"/>
              <a:gd name="connsiteY4" fmla="*/ 0 h 6809160"/>
              <a:gd name="connsiteX0" fmla="*/ 0 w 6467889"/>
              <a:gd name="connsiteY0" fmla="*/ 0 h 6809160"/>
              <a:gd name="connsiteX1" fmla="*/ 4325257 w 6467889"/>
              <a:gd name="connsiteY1" fmla="*/ 14514 h 6809160"/>
              <a:gd name="connsiteX2" fmla="*/ 5791200 w 6467889"/>
              <a:gd name="connsiteY2" fmla="*/ 6809160 h 6809160"/>
              <a:gd name="connsiteX3" fmla="*/ 0 w 6467889"/>
              <a:gd name="connsiteY3" fmla="*/ 6809160 h 6809160"/>
              <a:gd name="connsiteX4" fmla="*/ 0 w 6467889"/>
              <a:gd name="connsiteY4" fmla="*/ 0 h 6809160"/>
              <a:gd name="connsiteX0" fmla="*/ 0 w 6712465"/>
              <a:gd name="connsiteY0" fmla="*/ 0 h 6809160"/>
              <a:gd name="connsiteX1" fmla="*/ 5034529 w 6712465"/>
              <a:gd name="connsiteY1" fmla="*/ 58057 h 6809160"/>
              <a:gd name="connsiteX2" fmla="*/ 5791200 w 6712465"/>
              <a:gd name="connsiteY2" fmla="*/ 6809160 h 6809160"/>
              <a:gd name="connsiteX3" fmla="*/ 0 w 6712465"/>
              <a:gd name="connsiteY3" fmla="*/ 6809160 h 6809160"/>
              <a:gd name="connsiteX4" fmla="*/ 0 w 6712465"/>
              <a:gd name="connsiteY4" fmla="*/ 0 h 6809160"/>
              <a:gd name="connsiteX0" fmla="*/ 0 w 6663244"/>
              <a:gd name="connsiteY0" fmla="*/ 0 h 6809160"/>
              <a:gd name="connsiteX1" fmla="*/ 5034529 w 6663244"/>
              <a:gd name="connsiteY1" fmla="*/ 58057 h 6809160"/>
              <a:gd name="connsiteX2" fmla="*/ 5791200 w 6663244"/>
              <a:gd name="connsiteY2" fmla="*/ 6809160 h 6809160"/>
              <a:gd name="connsiteX3" fmla="*/ 0 w 6663244"/>
              <a:gd name="connsiteY3" fmla="*/ 6809160 h 6809160"/>
              <a:gd name="connsiteX4" fmla="*/ 0 w 6663244"/>
              <a:gd name="connsiteY4" fmla="*/ 0 h 6809160"/>
              <a:gd name="connsiteX0" fmla="*/ 0 w 6649937"/>
              <a:gd name="connsiteY0" fmla="*/ 0 h 6809160"/>
              <a:gd name="connsiteX1" fmla="*/ 5000754 w 6649937"/>
              <a:gd name="connsiteY1" fmla="*/ 0 h 6809160"/>
              <a:gd name="connsiteX2" fmla="*/ 5791200 w 6649937"/>
              <a:gd name="connsiteY2" fmla="*/ 6809160 h 6809160"/>
              <a:gd name="connsiteX3" fmla="*/ 0 w 6649937"/>
              <a:gd name="connsiteY3" fmla="*/ 6809160 h 6809160"/>
              <a:gd name="connsiteX4" fmla="*/ 0 w 6649937"/>
              <a:gd name="connsiteY4" fmla="*/ 0 h 6809160"/>
              <a:gd name="connsiteX0" fmla="*/ 0 w 6630449"/>
              <a:gd name="connsiteY0" fmla="*/ 0 h 6809160"/>
              <a:gd name="connsiteX1" fmla="*/ 4950092 w 6630449"/>
              <a:gd name="connsiteY1" fmla="*/ 14515 h 6809160"/>
              <a:gd name="connsiteX2" fmla="*/ 5791200 w 6630449"/>
              <a:gd name="connsiteY2" fmla="*/ 6809160 h 6809160"/>
              <a:gd name="connsiteX3" fmla="*/ 0 w 6630449"/>
              <a:gd name="connsiteY3" fmla="*/ 6809160 h 6809160"/>
              <a:gd name="connsiteX4" fmla="*/ 0 w 6630449"/>
              <a:gd name="connsiteY4" fmla="*/ 0 h 680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0449" h="6809160">
                <a:moveTo>
                  <a:pt x="0" y="0"/>
                </a:moveTo>
                <a:lnTo>
                  <a:pt x="4950092" y="14515"/>
                </a:lnTo>
                <a:cubicBezTo>
                  <a:pt x="6897838" y="1902026"/>
                  <a:pt x="7116838" y="3847592"/>
                  <a:pt x="5791200" y="6809160"/>
                </a:cubicBezTo>
                <a:lnTo>
                  <a:pt x="0" y="68091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800" b="1" dirty="0">
                <a:solidFill>
                  <a:srgbClr val="002060"/>
                </a:solidFill>
                <a:latin typeface="Monserrat black"/>
              </a:rPr>
              <a:t>C</a:t>
            </a:r>
            <a:r>
              <a:rPr lang="es-CO" sz="2800" b="1" dirty="0">
                <a:solidFill>
                  <a:srgbClr val="002060"/>
                </a:solidFill>
                <a:latin typeface="Monserrat black"/>
              </a:rPr>
              <a:t>ONSTRUCCIÓN DEL MIRA-</a:t>
            </a:r>
          </a:p>
          <a:p>
            <a:r>
              <a:rPr lang="es-CO" sz="2800" b="1" dirty="0">
                <a:solidFill>
                  <a:srgbClr val="002060"/>
                </a:solidFill>
                <a:latin typeface="Monserrat black"/>
              </a:rPr>
              <a:t>DOR TURÍSTICO VALLE DE RISARALDA Y MODULOS DE DIFUSIÓN ACTIVIDADES TRADICIONALES DEL PAISAJE CULTURAL CAFETERO  DE COLOMBIA, CORREGIMIENTO TAPARCAL, MUNICIPIO DE BELÉN DE UMBRÍA</a:t>
            </a:r>
          </a:p>
          <a:p>
            <a:r>
              <a:rPr lang="es-CO" sz="2800" b="1" dirty="0">
                <a:solidFill>
                  <a:srgbClr val="002060"/>
                </a:solidFill>
                <a:latin typeface="Monserrat black"/>
              </a:rPr>
              <a:t>FNTP-037-2023</a:t>
            </a:r>
          </a:p>
        </p:txBody>
      </p:sp>
    </p:spTree>
    <p:extLst>
      <p:ext uri="{BB962C8B-B14F-4D97-AF65-F5344CB8AC3E}">
        <p14:creationId xmlns:p14="http://schemas.microsoft.com/office/powerpoint/2010/main" val="143356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8E2DC7-CDD0-0711-D80D-BAF4F910AC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D12AEC73-06D3-A789-3BD8-2559B2699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712249"/>
              </p:ext>
            </p:extLst>
          </p:nvPr>
        </p:nvGraphicFramePr>
        <p:xfrm>
          <a:off x="424634" y="1841448"/>
          <a:ext cx="11611425" cy="442872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58775">
                  <a:extLst>
                    <a:ext uri="{9D8B030D-6E8A-4147-A177-3AD203B41FA5}">
                      <a16:colId xmlns:a16="http://schemas.microsoft.com/office/drawing/2014/main" val="2551931054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1047688351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1040315240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2037212357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2831574728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3113560515"/>
                    </a:ext>
                  </a:extLst>
                </a:gridCol>
                <a:gridCol w="1658775">
                  <a:extLst>
                    <a:ext uri="{9D8B030D-6E8A-4147-A177-3AD203B41FA5}">
                      <a16:colId xmlns:a16="http://schemas.microsoft.com/office/drawing/2014/main" val="3268408844"/>
                    </a:ext>
                  </a:extLst>
                </a:gridCol>
              </a:tblGrid>
              <a:tr h="140975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NOMBRE DEL PROYECTO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UBICACIÓN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MUNICIPIO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VALOR DEL PROYECTO (Cifras dadas por en millones de pesos)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VALOR DE CONTRAPARTIDA DEL DEPARTAMENTO (Recursos del crédito)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CONFINANCIACION 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ESTADO</a:t>
                      </a:r>
                      <a:endParaRPr lang="es-CO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647382"/>
                  </a:ext>
                </a:extLst>
              </a:tr>
              <a:tr h="3018971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Construcción Mirador Turístico  Valle de Risaralda y módulos de difusión actividades tradicionales del Paisaje Cultural Cafetero Colombiano. 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Corregimiento Taparcal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Belén de Umbría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$2.319.576.514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$376.919.278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$1.855.661.211 por parte del ministerio de industria, Comercio y Turismo a través de Fontur.</a:t>
                      </a:r>
                    </a:p>
                    <a:p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$89.996.025 por parde del Municipio de Belén de Umbría. 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>
                          <a:solidFill>
                            <a:schemeClr val="bg1"/>
                          </a:solidFill>
                        </a:rPr>
                        <a:t>Proyecto radicado y aprobado en Comité interno de FONTUR, pendiente Comité Directivo.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61851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1BE0970-B1CA-155E-E55B-BD27E0CB39BA}"/>
              </a:ext>
            </a:extLst>
          </p:cNvPr>
          <p:cNvSpPr txBox="1"/>
          <p:nvPr/>
        </p:nvSpPr>
        <p:spPr>
          <a:xfrm>
            <a:off x="424635" y="271788"/>
            <a:ext cx="9024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400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No. PROCESO CONTRATISTA: FNTP-037-2023 </a:t>
            </a:r>
            <a:r>
              <a:rPr lang="es-ES" sz="2400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Se encuentra en estado PROYECTO RADICADO Y APROBADO EN Comité Interno de FONTUR,  pendiente Comité Directivo.</a:t>
            </a:r>
            <a:endParaRPr lang="es-CO" sz="2400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21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80" y="0"/>
            <a:ext cx="8889895" cy="724988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92257" y="1461739"/>
            <a:ext cx="59991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Pereira: Pava Caucana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Santa Rosa: Lorito de Fuertes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Belén de Umbría: Gallito de Roca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La Virginia: Saltarín Cuellidorado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Guática: Loro Orejiamarillo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La Celia: Saltarín Rayado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Quinchía: Gorrión de Anteojos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Mistrató: Bangsia Aurinegra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Pueblo Rico: Bangsia de Tatamá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Marsella: Saltarín Cabecidorado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Dosquebradas: Saltarín Moñudo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Balboa: Guacharaca Colombiana</a:t>
            </a:r>
          </a:p>
          <a:p>
            <a:pPr marL="285750" indent="-285750">
              <a:buFont typeface="Arial" charset="0"/>
              <a:buChar char="•"/>
            </a:pPr>
            <a:r>
              <a:rPr lang="es-CO" dirty="0">
                <a:latin typeface="Montserrat" charset="0"/>
                <a:ea typeface="Montserrat" charset="0"/>
                <a:cs typeface="Montserrat" charset="0"/>
              </a:rPr>
              <a:t>Santuario: Doradito Lagunero</a:t>
            </a:r>
            <a:br>
              <a:rPr lang="es-CO" dirty="0">
                <a:latin typeface="Montserrat" charset="0"/>
                <a:ea typeface="Montserrat" charset="0"/>
                <a:cs typeface="Montserrat" charset="0"/>
              </a:rPr>
            </a:br>
            <a:endParaRPr lang="es-CO" b="1" dirty="0">
              <a:latin typeface="Montserrat" charset="0"/>
              <a:ea typeface="Montserrat" charset="0"/>
              <a:cs typeface="Montserrat" charset="0"/>
            </a:endParaRPr>
          </a:p>
          <a:p>
            <a:r>
              <a:rPr lang="es-CO" b="1" dirty="0">
                <a:latin typeface="Montserrat" charset="0"/>
                <a:ea typeface="Montserrat" charset="0"/>
                <a:cs typeface="Montserrat" charset="0"/>
              </a:rPr>
              <a:t>Y Risaralda con el Águila Real de Montaña</a:t>
            </a:r>
            <a:endParaRPr lang="es-ES_tradnl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92257" y="391885"/>
            <a:ext cx="676178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Risaralda cuenta con</a:t>
            </a:r>
          </a:p>
        </p:txBody>
      </p:sp>
    </p:spTree>
    <p:extLst>
      <p:ext uri="{BB962C8B-B14F-4D97-AF65-F5344CB8AC3E}">
        <p14:creationId xmlns:p14="http://schemas.microsoft.com/office/powerpoint/2010/main" val="1200234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2206B-12BA-AF43-96F3-39D58597A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7" y="-28282"/>
            <a:ext cx="2071293" cy="694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85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61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2206B-12BA-AF43-96F3-39D58597A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7" y="-28282"/>
            <a:ext cx="2071293" cy="694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40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8337176" y="8444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-968188" y="-139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9" y="4807209"/>
            <a:ext cx="2743200" cy="1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42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568" y="0"/>
            <a:ext cx="12408568" cy="697943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2206B-12BA-AF43-96F3-39D58597A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7" y="-28282"/>
            <a:ext cx="2071293" cy="694755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337176" y="8444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-968188" y="-139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0582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61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2206B-12BA-AF43-96F3-39D58597A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7" y="-28282"/>
            <a:ext cx="2071293" cy="694755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337176" y="8444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-968188" y="-139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574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61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2206B-12BA-AF43-96F3-39D58597A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7" y="-28282"/>
            <a:ext cx="2071293" cy="694755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337176" y="8444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-968188" y="-139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7012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2206B-12BA-AF43-96F3-39D58597A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7" y="-28282"/>
            <a:ext cx="2071293" cy="694755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337176" y="8444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-968188" y="-139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00024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75" y="1484376"/>
            <a:ext cx="11046305" cy="34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76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150" y="0"/>
            <a:ext cx="10287001" cy="68562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8337176" y="8444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-968188" y="-139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01913" y="1757759"/>
            <a:ext cx="275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Asistencia Técnica y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1913" y="2033342"/>
            <a:ext cx="3815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Capacitación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692" y="3912969"/>
            <a:ext cx="2611051" cy="55200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608" y="4909473"/>
            <a:ext cx="1659848" cy="101172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8774" y="4945510"/>
            <a:ext cx="1018962" cy="91810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4549" y="4940563"/>
            <a:ext cx="1814276" cy="9230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01" y="5014835"/>
            <a:ext cx="1836185" cy="7730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5" y="3923763"/>
            <a:ext cx="2928831" cy="530418"/>
          </a:xfrm>
          <a:prstGeom prst="rect">
            <a:avLst/>
          </a:prstGeom>
        </p:spPr>
      </p:pic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A9408D5-6A29-3748-D7E8-C0ED84474F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13" y="5921194"/>
            <a:ext cx="1992357" cy="811210"/>
          </a:xfrm>
          <a:prstGeom prst="rect">
            <a:avLst/>
          </a:prstGeom>
        </p:spPr>
      </p:pic>
      <p:pic>
        <p:nvPicPr>
          <p:cNvPr id="19" name="Imagen 18" descr="Imagen que contiene Forma&#10;&#10;Descripción generada automáticamente">
            <a:extLst>
              <a:ext uri="{FF2B5EF4-FFF2-40B4-BE49-F238E27FC236}">
                <a16:creationId xmlns:a16="http://schemas.microsoft.com/office/drawing/2014/main" id="{13E5DF7D-74EB-509B-BB75-7C2737752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8774" y="5965237"/>
            <a:ext cx="1407595" cy="854257"/>
          </a:xfrm>
          <a:prstGeom prst="rect">
            <a:avLst/>
          </a:prstGeom>
        </p:spPr>
      </p:pic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83E35AC5-86E8-600A-120C-65BDE25C7E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6882" y="6060036"/>
            <a:ext cx="2273319" cy="834281"/>
          </a:xfrm>
          <a:prstGeom prst="rect">
            <a:avLst/>
          </a:prstGeom>
        </p:spPr>
      </p:pic>
      <p:pic>
        <p:nvPicPr>
          <p:cNvPr id="23" name="Imagen 2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B0822A5-F807-283B-91AA-2A66FD75E7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46762" y="6125193"/>
            <a:ext cx="1836185" cy="7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48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323" y="0"/>
            <a:ext cx="102752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3395" y="1065804"/>
            <a:ext cx="4868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Capacitaciones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03394" y="2260364"/>
            <a:ext cx="626064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 Seminario de Fortalecimiento Hotelero en Risaralda  </a:t>
            </a:r>
          </a:p>
          <a:p>
            <a:pPr marL="285750" indent="-285750">
              <a:buFont typeface="Arial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Programa de fortalecimiento empresarial turístico / Capacitación: Risaralda un Destino Lleno de Vida.</a:t>
            </a:r>
          </a:p>
          <a:p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Colombia turismo sostenible, formación para empresarios de turismo. Evento de Socialización de la plataforma e-</a:t>
            </a:r>
            <a:r>
              <a:rPr lang="es-ES" sz="1400" dirty="0" err="1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learning</a:t>
            </a:r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 y su manejo.</a:t>
            </a:r>
          </a:p>
          <a:p>
            <a:endParaRPr lang="es-ES" sz="14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Seminario–Taller : diseño de  experiencias y paquetes turísticos.</a:t>
            </a:r>
          </a:p>
          <a:p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Fam Trip: municipios de La Virginia, Balboa y La Celia.</a:t>
            </a:r>
          </a:p>
          <a:p>
            <a:pPr marL="285750" indent="-285750">
              <a:buFont typeface="Arial" charset="0"/>
              <a:buChar char="•"/>
            </a:pPr>
            <a:endParaRPr lang="es-ES" sz="14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CO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Seminario–Taller Vinculación Laboral, Taller del simple servicio a una experiencia memorable y taller sensibilización en ley 2068 de 2022.</a:t>
            </a:r>
          </a:p>
          <a:p>
            <a:r>
              <a:rPr lang="es-CO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" sz="14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Capacitaciones  en Marketing Digital, Ecommerce , Canales Alternativos de Venta, Turismo Sostenible, Servició al cliente, Logística, Costos y tips de negociación.</a:t>
            </a:r>
            <a:endParaRPr lang="es-CO" sz="14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endParaRPr lang="es-CO" sz="1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38719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115" y="0"/>
            <a:ext cx="10275831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58486" y="5371556"/>
            <a:ext cx="18582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6600" b="1" dirty="0">
                <a:solidFill>
                  <a:srgbClr val="EED600"/>
                </a:solidFill>
                <a:latin typeface="Montserrat ExtraBold" charset="0"/>
                <a:ea typeface="Montserrat ExtraBold" charset="0"/>
                <a:cs typeface="Montserrat ExtraBold" charset="0"/>
              </a:rPr>
              <a:t>500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80950" y="1215345"/>
            <a:ext cx="429957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Beneficiarios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56783" y="2338735"/>
            <a:ext cx="1040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Pereira</a:t>
            </a:r>
          </a:p>
        </p:txBody>
      </p:sp>
      <p:sp>
        <p:nvSpPr>
          <p:cNvPr id="6" name="Redondear rectángulo de esquina del mismo lado 5"/>
          <p:cNvSpPr/>
          <p:nvPr/>
        </p:nvSpPr>
        <p:spPr>
          <a:xfrm>
            <a:off x="1021136" y="2750463"/>
            <a:ext cx="1311965" cy="438855"/>
          </a:xfrm>
          <a:prstGeom prst="round2SameRect">
            <a:avLst/>
          </a:prstGeom>
          <a:solidFill>
            <a:srgbClr val="E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EED6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32312" y="2785224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80%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388262" y="2338735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Dosquebradas</a:t>
            </a:r>
          </a:p>
        </p:txBody>
      </p:sp>
      <p:sp>
        <p:nvSpPr>
          <p:cNvPr id="9" name="Redondear rectángulo de esquina del mismo lado 8"/>
          <p:cNvSpPr/>
          <p:nvPr/>
        </p:nvSpPr>
        <p:spPr>
          <a:xfrm>
            <a:off x="3689433" y="2750463"/>
            <a:ext cx="1311965" cy="438855"/>
          </a:xfrm>
          <a:prstGeom prst="round2SameRect">
            <a:avLst/>
          </a:prstGeom>
          <a:solidFill>
            <a:srgbClr val="E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EED6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086369" y="2785224"/>
            <a:ext cx="5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5%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450506" y="5602389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Prestadores de sector</a:t>
            </a:r>
          </a:p>
          <a:p>
            <a:pPr algn="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turístico impactados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72113" y="3914979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Santa Rosa de Cabal</a:t>
            </a:r>
          </a:p>
        </p:txBody>
      </p:sp>
      <p:sp>
        <p:nvSpPr>
          <p:cNvPr id="13" name="Redondear rectángulo de esquina del mismo lado 12"/>
          <p:cNvSpPr/>
          <p:nvPr/>
        </p:nvSpPr>
        <p:spPr>
          <a:xfrm>
            <a:off x="1021136" y="4326707"/>
            <a:ext cx="1311965" cy="438855"/>
          </a:xfrm>
          <a:prstGeom prst="round2SameRect">
            <a:avLst/>
          </a:prstGeom>
          <a:solidFill>
            <a:srgbClr val="E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EED6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418072" y="4361468"/>
            <a:ext cx="5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5%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260021" y="3914979"/>
            <a:ext cx="222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Otros municipios</a:t>
            </a:r>
          </a:p>
        </p:txBody>
      </p:sp>
      <p:sp>
        <p:nvSpPr>
          <p:cNvPr id="16" name="Redondear rectángulo de esquina del mismo lado 15"/>
          <p:cNvSpPr/>
          <p:nvPr/>
        </p:nvSpPr>
        <p:spPr>
          <a:xfrm>
            <a:off x="3717485" y="4326707"/>
            <a:ext cx="1311965" cy="438855"/>
          </a:xfrm>
          <a:prstGeom prst="round2SameRect">
            <a:avLst/>
          </a:prstGeom>
          <a:solidFill>
            <a:srgbClr val="E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EED6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059919" y="4361468"/>
            <a:ext cx="62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1679157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96106" y="5713295"/>
            <a:ext cx="12192000" cy="68562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479" y="2144532"/>
            <a:ext cx="987402" cy="120109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722" y="3604299"/>
            <a:ext cx="1015674" cy="10156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580" y="2322939"/>
            <a:ext cx="2376268" cy="8442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79" y="3529461"/>
            <a:ext cx="1409806" cy="13745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449" y="4954173"/>
            <a:ext cx="1160794" cy="11388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946" y="4904045"/>
            <a:ext cx="1166232" cy="11662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79" y="5365432"/>
            <a:ext cx="1680073" cy="7275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985" y="3699432"/>
            <a:ext cx="1047338" cy="103464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47" y="2179537"/>
            <a:ext cx="1131082" cy="113108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328" y="2200823"/>
            <a:ext cx="974154" cy="10885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973" y="3726303"/>
            <a:ext cx="980901" cy="98090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828" y="3690850"/>
            <a:ext cx="1063437" cy="105180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694" y="5394363"/>
            <a:ext cx="1531142" cy="66968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78" y="2331695"/>
            <a:ext cx="2624712" cy="8267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113" y="5105268"/>
            <a:ext cx="1764424" cy="1247873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065368" y="511667"/>
            <a:ext cx="66127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Aliados Estratégicos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5C9E3E0A-DB7E-F7EB-AAAC-B37D9A99E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718764"/>
              </p:ext>
            </p:extLst>
          </p:nvPr>
        </p:nvGraphicFramePr>
        <p:xfrm>
          <a:off x="16492538" y="10006013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8" imgW="7543519" imgH="5828904" progId="Acrobat.Document.DC">
                  <p:embed/>
                </p:oleObj>
              </mc:Choice>
              <mc:Fallback>
                <p:oleObj name="Acrobat Document" r:id="rId18" imgW="7543519" imgH="58289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6492538" y="10006013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6B9BC840-18D1-03D0-E154-1BFF11A054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044482"/>
              </p:ext>
            </p:extLst>
          </p:nvPr>
        </p:nvGraphicFramePr>
        <p:xfrm>
          <a:off x="9236304" y="5066175"/>
          <a:ext cx="1764424" cy="1246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0" imgW="7543519" imgH="5828904" progId="Acrobat.Document.DC">
                  <p:embed/>
                </p:oleObj>
              </mc:Choice>
              <mc:Fallback>
                <p:oleObj name="Acrobat Document" r:id="rId20" imgW="7543519" imgH="58289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236304" y="5066175"/>
                        <a:ext cx="1764424" cy="1246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Imagen 22">
            <a:extLst>
              <a:ext uri="{FF2B5EF4-FFF2-40B4-BE49-F238E27FC236}">
                <a16:creationId xmlns:a16="http://schemas.microsoft.com/office/drawing/2014/main" id="{4BD15AC1-3B2C-A834-5BC0-8281FC46AA4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" y="3542857"/>
            <a:ext cx="2132680" cy="113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50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073" y="-1714"/>
            <a:ext cx="10287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72056" y="5634492"/>
            <a:ext cx="4397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4800" b="1" dirty="0">
                <a:solidFill>
                  <a:srgbClr val="EED600"/>
                </a:solidFill>
                <a:latin typeface="Montserrat ExtraBold" charset="0"/>
                <a:ea typeface="Montserrat ExtraBold" charset="0"/>
                <a:cs typeface="Montserrat ExtraBold" charset="0"/>
              </a:rPr>
              <a:t>900 millones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4472" y="495532"/>
            <a:ext cx="38218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0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Caravanas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72552" y="2339703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Asistentes</a:t>
            </a:r>
          </a:p>
        </p:txBody>
      </p:sp>
      <p:sp>
        <p:nvSpPr>
          <p:cNvPr id="7" name="Redondear rectángulo de esquina del mismo lado 6"/>
          <p:cNvSpPr/>
          <p:nvPr/>
        </p:nvSpPr>
        <p:spPr>
          <a:xfrm>
            <a:off x="3914133" y="2879723"/>
            <a:ext cx="1540625" cy="438855"/>
          </a:xfrm>
          <a:prstGeom prst="round2SameRect">
            <a:avLst/>
          </a:prstGeom>
          <a:solidFill>
            <a:srgbClr val="E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EED6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102448" y="2879723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6.000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84658" y="1481872"/>
            <a:ext cx="289855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Santa Rosa de Cabal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Belén de Umbría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Quinchía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La Celia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Mistrató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La Virginia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Apía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Balboa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Santuario</a:t>
            </a:r>
          </a:p>
          <a:p>
            <a:pPr marL="285750" indent="-285750">
              <a:buFont typeface="Arial" charset="0"/>
              <a:buChar char="•"/>
            </a:pPr>
            <a:endParaRPr lang="es-ES_tradnl" b="1" dirty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9475" y="5718917"/>
            <a:ext cx="339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Ingreso aproximado </a:t>
            </a:r>
          </a:p>
          <a:p>
            <a:pPr algn="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para el total los municipios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418072" y="4361468"/>
            <a:ext cx="5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5%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49364" y="3656962"/>
            <a:ext cx="446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E6D00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Medios: buses, carros, motos, chivas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924986" y="4098254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Gasto aproximado por persona</a:t>
            </a:r>
          </a:p>
        </p:txBody>
      </p:sp>
      <p:sp>
        <p:nvSpPr>
          <p:cNvPr id="14" name="Redondear rectángulo de esquina del mismo lado 13"/>
          <p:cNvSpPr/>
          <p:nvPr/>
        </p:nvSpPr>
        <p:spPr>
          <a:xfrm>
            <a:off x="4026266" y="4664697"/>
            <a:ext cx="1540625" cy="438855"/>
          </a:xfrm>
          <a:prstGeom prst="round2SameRect">
            <a:avLst/>
          </a:prstGeom>
          <a:solidFill>
            <a:srgbClr val="E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EED6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50414" y="4676524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$150.000</a:t>
            </a:r>
          </a:p>
        </p:txBody>
      </p:sp>
    </p:spTree>
    <p:extLst>
      <p:ext uri="{BB962C8B-B14F-4D97-AF65-F5344CB8AC3E}">
        <p14:creationId xmlns:p14="http://schemas.microsoft.com/office/powerpoint/2010/main" val="1480320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88008" y="2230213"/>
            <a:ext cx="359585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Promoción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418072" y="4361468"/>
            <a:ext cx="5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5%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7C27D7E-CDF8-97EF-25EA-29A9BF310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283" y="-38412"/>
            <a:ext cx="9349717" cy="689441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9D016B0-FC66-70AA-B80C-B912CFB05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17" y="-10119"/>
            <a:ext cx="10274300" cy="685714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E061407-D28A-EC82-64BD-C5C69D99330B}"/>
              </a:ext>
            </a:extLst>
          </p:cNvPr>
          <p:cNvSpPr txBox="1"/>
          <p:nvPr/>
        </p:nvSpPr>
        <p:spPr>
          <a:xfrm>
            <a:off x="225546" y="598656"/>
            <a:ext cx="359585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Promoción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3559F0F-C211-D4CD-1BAF-5ED276BEDBF6}"/>
              </a:ext>
            </a:extLst>
          </p:cNvPr>
          <p:cNvSpPr txBox="1"/>
          <p:nvPr/>
        </p:nvSpPr>
        <p:spPr>
          <a:xfrm>
            <a:off x="285252" y="1728977"/>
            <a:ext cx="667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sz="1800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Atractivos y Experiencias en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sz="1800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toda la cadena de valor 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2B85E2F-F5FF-439A-F1C7-82E248E1BB19}"/>
              </a:ext>
            </a:extLst>
          </p:cNvPr>
          <p:cNvSpPr txBox="1"/>
          <p:nvPr/>
        </p:nvSpPr>
        <p:spPr>
          <a:xfrm>
            <a:off x="246618" y="2717558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Empresarios impactados</a:t>
            </a:r>
          </a:p>
        </p:txBody>
      </p:sp>
      <p:sp>
        <p:nvSpPr>
          <p:cNvPr id="26" name="Redondear rectángulo de esquina del mismo lado 5">
            <a:extLst>
              <a:ext uri="{FF2B5EF4-FFF2-40B4-BE49-F238E27FC236}">
                <a16:creationId xmlns:a16="http://schemas.microsoft.com/office/drawing/2014/main" id="{0848EAE2-976D-4D9B-08F9-4D0863628EAC}"/>
              </a:ext>
            </a:extLst>
          </p:cNvPr>
          <p:cNvSpPr/>
          <p:nvPr/>
        </p:nvSpPr>
        <p:spPr>
          <a:xfrm>
            <a:off x="1030045" y="3270435"/>
            <a:ext cx="1540625" cy="545018"/>
          </a:xfrm>
          <a:prstGeom prst="round2SameRect">
            <a:avLst/>
          </a:prstGeom>
          <a:solidFill>
            <a:srgbClr val="E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Montserrat SemiBold" charset="0"/>
                <a:ea typeface="Montserrat SemiBold" charset="0"/>
                <a:cs typeface="Montserrat SemiBold" charset="0"/>
              </a:rPr>
              <a:t>1.788</a:t>
            </a:r>
            <a:endParaRPr lang="es-ES_tradnl" dirty="0">
              <a:solidFill>
                <a:srgbClr val="EED600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4DCD92-F7FF-C365-1C66-969435C2E879}"/>
              </a:ext>
            </a:extLst>
          </p:cNvPr>
          <p:cNvSpPr txBox="1"/>
          <p:nvPr/>
        </p:nvSpPr>
        <p:spPr>
          <a:xfrm>
            <a:off x="49011" y="4135109"/>
            <a:ext cx="585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600" b="1" dirty="0">
                <a:solidFill>
                  <a:srgbClr val="E6D00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Producción realizada: </a:t>
            </a:r>
            <a:r>
              <a:rPr lang="es-ES_tradnl" sz="1600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boletines de prensa, videos promocionales, algunas entrevistas publicadas en el Diario del Otún y piezas gráficas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07349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ADF4916-3910-36ED-EB83-EA2A9308B8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5" y="5371990"/>
            <a:ext cx="2919449" cy="16419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10F3673-B317-B4BF-81E0-9481D96A7EBA}"/>
              </a:ext>
            </a:extLst>
          </p:cNvPr>
          <p:cNvSpPr txBox="1"/>
          <p:nvPr/>
        </p:nvSpPr>
        <p:spPr>
          <a:xfrm>
            <a:off x="8856204" y="657807"/>
            <a:ext cx="2924198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66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ICTCR</a:t>
            </a:r>
          </a:p>
        </p:txBody>
      </p:sp>
      <p:sp>
        <p:nvSpPr>
          <p:cNvPr id="9" name="Redondear rectángulo de esquina del mismo lado 6">
            <a:extLst>
              <a:ext uri="{FF2B5EF4-FFF2-40B4-BE49-F238E27FC236}">
                <a16:creationId xmlns:a16="http://schemas.microsoft.com/office/drawing/2014/main" id="{60BD762D-98FA-47D9-9386-BCD403D05D0D}"/>
              </a:ext>
            </a:extLst>
          </p:cNvPr>
          <p:cNvSpPr/>
          <p:nvPr/>
        </p:nvSpPr>
        <p:spPr>
          <a:xfrm>
            <a:off x="8824686" y="1538521"/>
            <a:ext cx="2961663" cy="1525691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4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Santa Rosa de Cabal – top 2</a:t>
            </a:r>
          </a:p>
          <a:p>
            <a:pPr algn="just"/>
            <a:r>
              <a:rPr lang="es-ES_tradnl" sz="14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Pereira – top 6 (Municipal)</a:t>
            </a:r>
          </a:p>
          <a:p>
            <a:pPr algn="just"/>
            <a:endParaRPr lang="es-ES_tradnl" sz="1400" b="1" dirty="0">
              <a:solidFill>
                <a:srgbClr val="134374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  <a:p>
            <a:pPr algn="just"/>
            <a:r>
              <a:rPr lang="es-ES_tradnl" sz="14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Risaralda – top 5 (</a:t>
            </a:r>
            <a:r>
              <a:rPr lang="es-ES_tradnl" sz="1400" b="1" dirty="0" err="1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Dptal</a:t>
            </a:r>
            <a:r>
              <a:rPr lang="es-ES_tradnl" sz="14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.)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84DF8B1-2A86-C31E-3C06-C8FFF12F1E65}"/>
              </a:ext>
            </a:extLst>
          </p:cNvPr>
          <p:cNvSpPr/>
          <p:nvPr/>
        </p:nvSpPr>
        <p:spPr>
          <a:xfrm>
            <a:off x="9144000" y="3867341"/>
            <a:ext cx="2162629" cy="1285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 nivel Nacional</a:t>
            </a:r>
          </a:p>
          <a:p>
            <a:pPr algn="ctr"/>
            <a:endParaRPr lang="es-ES" dirty="0"/>
          </a:p>
          <a:p>
            <a:pPr algn="ctr"/>
            <a:r>
              <a:rPr lang="es-ES" sz="2400" b="1" dirty="0"/>
              <a:t>Top 3</a:t>
            </a:r>
            <a:endParaRPr lang="es-CO" b="1" dirty="0"/>
          </a:p>
        </p:txBody>
      </p:sp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98776C9-BECF-25DE-D4F0-8B1AE75E1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71" y="580574"/>
            <a:ext cx="62769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9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94230" y="2841605"/>
            <a:ext cx="139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Ingresa a: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418072" y="4361468"/>
            <a:ext cx="5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5%</a:t>
            </a:r>
          </a:p>
        </p:txBody>
      </p:sp>
      <p:pic>
        <p:nvPicPr>
          <p:cNvPr id="16" name="Imagen 15" descr="Flor roja enfrent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53CD743E-6D47-3F34-3405-22ECA5336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03" y="0"/>
            <a:ext cx="9196198" cy="690184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76698CE-D905-A3C2-4A78-10F727638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89368" cy="690184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5F4BC5C-DFC0-631D-BFEE-466346A566D0}"/>
              </a:ext>
            </a:extLst>
          </p:cNvPr>
          <p:cNvSpPr txBox="1"/>
          <p:nvPr/>
        </p:nvSpPr>
        <p:spPr>
          <a:xfrm>
            <a:off x="0" y="569215"/>
            <a:ext cx="499207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5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En RISARALDA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A734C8C-BB89-498E-D294-515D74358E68}"/>
              </a:ext>
            </a:extLst>
          </p:cNvPr>
          <p:cNvSpPr txBox="1"/>
          <p:nvPr/>
        </p:nvSpPr>
        <p:spPr>
          <a:xfrm>
            <a:off x="179882" y="1543987"/>
            <a:ext cx="5216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ES_tradnl" sz="2000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   Puedes encontrar una gran variedad de rutas como de hoteles y alojamientos rurales para disfrutar de la observación de aves.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E1A5183-812A-2166-BCAE-DD84CC42790E}"/>
              </a:ext>
            </a:extLst>
          </p:cNvPr>
          <p:cNvSpPr txBox="1"/>
          <p:nvPr/>
        </p:nvSpPr>
        <p:spPr>
          <a:xfrm>
            <a:off x="344150" y="3676134"/>
            <a:ext cx="601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  <a:hlinkClick r:id="rId4"/>
              </a:rPr>
              <a:t>https://risaraldaundestinollenodevida.com/new/</a:t>
            </a:r>
            <a:endParaRPr lang="es-ES_tradnl" b="1" dirty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  <a:p>
            <a:pPr algn="ctr"/>
            <a:endParaRPr lang="es-ES_tradnl" b="1" dirty="0">
              <a:solidFill>
                <a:schemeClr val="bg1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42F0D48-AB2A-D65B-D9A7-0FA0899D453C}"/>
              </a:ext>
            </a:extLst>
          </p:cNvPr>
          <p:cNvSpPr txBox="1"/>
          <p:nvPr/>
        </p:nvSpPr>
        <p:spPr>
          <a:xfrm>
            <a:off x="107366" y="3131125"/>
            <a:ext cx="240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Ingresa a :</a:t>
            </a:r>
            <a:r>
              <a:rPr lang="es-ES_tradnl" sz="2400" b="1" dirty="0">
                <a:solidFill>
                  <a:srgbClr val="FF000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 </a:t>
            </a:r>
          </a:p>
        </p:txBody>
      </p:sp>
      <p:sp>
        <p:nvSpPr>
          <p:cNvPr id="2" name="Redondear rectángulo de esquina del mismo lado 5">
            <a:extLst>
              <a:ext uri="{FF2B5EF4-FFF2-40B4-BE49-F238E27FC236}">
                <a16:creationId xmlns:a16="http://schemas.microsoft.com/office/drawing/2014/main" id="{D43E8922-D576-FC70-4092-7DB8D0E0B61E}"/>
              </a:ext>
            </a:extLst>
          </p:cNvPr>
          <p:cNvSpPr/>
          <p:nvPr/>
        </p:nvSpPr>
        <p:spPr>
          <a:xfrm>
            <a:off x="546031" y="4978605"/>
            <a:ext cx="1540625" cy="489866"/>
          </a:xfrm>
          <a:prstGeom prst="round2SameRect">
            <a:avLst/>
          </a:prstGeom>
          <a:solidFill>
            <a:srgbClr val="E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 b="1" dirty="0">
                <a:solidFill>
                  <a:schemeClr val="accent1">
                    <a:lumMod val="75000"/>
                  </a:schemeClr>
                </a:solidFill>
                <a:latin typeface="Montserrat SemiBold" charset="0"/>
                <a:ea typeface="Montserrat SemiBold" charset="0"/>
                <a:cs typeface="Montserrat SemiBold" charset="0"/>
              </a:rPr>
              <a:t>201.309</a:t>
            </a:r>
            <a:endParaRPr lang="es-ES_tradnl" dirty="0">
              <a:solidFill>
                <a:srgbClr val="EED600"/>
              </a:solidFill>
            </a:endParaRPr>
          </a:p>
          <a:p>
            <a:pPr algn="ctr"/>
            <a:r>
              <a:rPr lang="es-ES_tradnl" dirty="0">
                <a:solidFill>
                  <a:srgbClr val="EED600"/>
                </a:solidFill>
              </a:rPr>
              <a:t>9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A25252-8F4C-AFB9-ADF1-1C5B0EFE07F2}"/>
              </a:ext>
            </a:extLst>
          </p:cNvPr>
          <p:cNvSpPr txBox="1"/>
          <p:nvPr/>
        </p:nvSpPr>
        <p:spPr>
          <a:xfrm>
            <a:off x="-212423" y="4280472"/>
            <a:ext cx="6325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Reproducción Métrica visita página web:</a:t>
            </a:r>
          </a:p>
        </p:txBody>
      </p:sp>
    </p:spTree>
    <p:extLst>
      <p:ext uri="{BB962C8B-B14F-4D97-AF65-F5344CB8AC3E}">
        <p14:creationId xmlns:p14="http://schemas.microsoft.com/office/powerpoint/2010/main" val="1552985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-1288784" y="8984577"/>
            <a:ext cx="59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CO" sz="1400" dirty="0">
                <a:latin typeface="Montserrat" charset="0"/>
                <a:ea typeface="Montserrat" charset="0"/>
                <a:cs typeface="Montserrat" charset="0"/>
              </a:rPr>
              <a:t>-</a:t>
            </a: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Observatorio de Turismo</a:t>
            </a:r>
          </a:p>
          <a:p>
            <a:pPr marL="285750" indent="-285750">
              <a:buFont typeface="Arial" charset="0"/>
              <a:buChar char="•"/>
            </a:pP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Congreso Nacional de Senderismo</a:t>
            </a:r>
            <a:r>
              <a:rPr lang="es-CO" sz="1400" dirty="0">
                <a:latin typeface="Montserrat" charset="0"/>
                <a:ea typeface="Montserrat" charset="0"/>
                <a:cs typeface="Montserrat" charset="0"/>
              </a:rPr>
              <a:t>.</a:t>
            </a:r>
            <a:endParaRPr lang="es-ES_tradnl" sz="1400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B78471-60B1-A5DD-0DDA-F7E1FADB20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5" y="-2611"/>
            <a:ext cx="8368145" cy="68571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0FD4A9-5189-DD22-9A6D-B1A1D1B85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-2612"/>
            <a:ext cx="10952018" cy="685714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900C915-7206-55B5-435C-567B429677F7}"/>
              </a:ext>
            </a:extLst>
          </p:cNvPr>
          <p:cNvSpPr txBox="1"/>
          <p:nvPr/>
        </p:nvSpPr>
        <p:spPr>
          <a:xfrm>
            <a:off x="518432" y="2107746"/>
            <a:ext cx="3986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Información Relevante </a:t>
            </a:r>
          </a:p>
          <a:p>
            <a:pPr algn="ctr"/>
            <a:r>
              <a:rPr lang="es-ES_tradnl" sz="24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para</a:t>
            </a:r>
            <a:r>
              <a:rPr lang="es-CO" sz="24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 tener en cuenta</a:t>
            </a:r>
            <a:endParaRPr lang="es-ES_tradnl" sz="2400" b="1" dirty="0">
              <a:solidFill>
                <a:srgbClr val="134374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E4C6A59-2366-34E9-2955-D7E1F0A65C32}"/>
              </a:ext>
            </a:extLst>
          </p:cNvPr>
          <p:cNvSpPr txBox="1"/>
          <p:nvPr/>
        </p:nvSpPr>
        <p:spPr>
          <a:xfrm>
            <a:off x="1476375" y="3819526"/>
            <a:ext cx="4067175" cy="1826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Proyectos en Preliminares.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Diagnóstico PITS..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Observatorio de Turismo.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000" dirty="0">
                <a:latin typeface="Montserrat" charset="0"/>
                <a:ea typeface="Montserrat" charset="0"/>
                <a:cs typeface="Montserrat" charset="0"/>
              </a:rPr>
              <a:t>Congreso Internacional de Senderismo y Montaña</a:t>
            </a:r>
            <a:endParaRPr lang="es-CO" sz="1100" dirty="0">
              <a:latin typeface="Montserrat" charset="0"/>
              <a:ea typeface="Montserrat" charset="0"/>
              <a:cs typeface="Montserrat" charset="0"/>
            </a:endParaRPr>
          </a:p>
          <a:p>
            <a:endParaRPr lang="es-ES_tradnl" sz="1100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67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27AB6B89-C255-B459-3BD2-3B00B3D9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8" y="595745"/>
            <a:ext cx="5569528" cy="5340927"/>
          </a:xfrm>
          <a:prstGeom prst="rect">
            <a:avLst/>
          </a:prstGeom>
        </p:spPr>
      </p:pic>
      <p:sp>
        <p:nvSpPr>
          <p:cNvPr id="2" name="Redondear rectángulo de esquina del mismo lado 6">
            <a:extLst>
              <a:ext uri="{FF2B5EF4-FFF2-40B4-BE49-F238E27FC236}">
                <a16:creationId xmlns:a16="http://schemas.microsoft.com/office/drawing/2014/main" id="{B53B186B-982F-17B3-16B0-7AD98700DDAB}"/>
              </a:ext>
            </a:extLst>
          </p:cNvPr>
          <p:cNvSpPr/>
          <p:nvPr/>
        </p:nvSpPr>
        <p:spPr>
          <a:xfrm>
            <a:off x="802904" y="595745"/>
            <a:ext cx="2961663" cy="1911928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4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Equipo de trabajo de la Dirección de Desarrollo Turístico de la Gobernación de Risaralda – Sentimiento de todos.</a:t>
            </a:r>
          </a:p>
          <a:p>
            <a:pPr algn="just"/>
            <a:endParaRPr lang="es-ES_tradnl" sz="1400" b="1" dirty="0">
              <a:solidFill>
                <a:srgbClr val="134374"/>
              </a:solidFill>
              <a:latin typeface="Montserrat SemiBold" charset="0"/>
              <a:ea typeface="Montserrat SemiBold" charset="0"/>
              <a:cs typeface="Montserrat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1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677BD1-2563-E7BC-EDAF-07DB427C6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1" y="868507"/>
            <a:ext cx="6303817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54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0EC875-4248-560A-36DD-F9ECDCA52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9630" cy="85413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4B70B2-973F-040B-C72E-A7C8B4F51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422563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0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3"/>
            <a:ext cx="12192000" cy="68562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>
            <a:fillRect/>
          </a:stretch>
        </p:blipFill>
        <p:spPr>
          <a:xfrm>
            <a:off x="-1020444" y="8084612"/>
            <a:ext cx="12192000" cy="66351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7350" y="307899"/>
            <a:ext cx="684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IMPLEMENTACIÓN DE UNA RUTA TURÍSTICA EN EL CENTRO OCCIDENTE DE RISARALDA.</a:t>
            </a:r>
          </a:p>
          <a:p>
            <a:pPr algn="ctr"/>
            <a:r>
              <a:rPr lang="en-US" sz="20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BPIN 2016000040033</a:t>
            </a:r>
            <a:endParaRPr lang="es-ES_tradnl" sz="2000" b="1" dirty="0">
              <a:solidFill>
                <a:srgbClr val="134374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890082" y="1649320"/>
            <a:ext cx="3545397" cy="70788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2060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Valor Total del Proyecto</a:t>
            </a:r>
          </a:p>
          <a:p>
            <a:pPr algn="ctr"/>
            <a:r>
              <a:rPr lang="es-ES_tradnl" sz="2400" b="1" dirty="0">
                <a:solidFill>
                  <a:srgbClr val="002060"/>
                </a:solidFill>
                <a:latin typeface="Montserrat Black" charset="0"/>
                <a:ea typeface="Montserrat Black" charset="0"/>
                <a:cs typeface="Montserrat Black" charset="0"/>
              </a:rPr>
              <a:t>$ 8.128.958.252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692960" y="4807431"/>
            <a:ext cx="3994471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lvl="1" algn="ctr"/>
            <a:r>
              <a:rPr lang="es-ES_tradnl" b="1" dirty="0">
                <a:solidFill>
                  <a:schemeClr val="accent1">
                    <a:lumMod val="50000"/>
                  </a:schemeClr>
                </a:solidFill>
                <a:latin typeface="Montserrat ExtraBold" charset="0"/>
                <a:ea typeface="Montserrat ExtraBold" charset="0"/>
                <a:cs typeface="Montserrat ExtraBold" charset="0"/>
              </a:rPr>
              <a:t>Municipios Beneficiados</a:t>
            </a:r>
          </a:p>
        </p:txBody>
      </p:sp>
      <p:sp>
        <p:nvSpPr>
          <p:cNvPr id="14" name="CuadroTexto 8"/>
          <p:cNvSpPr txBox="1"/>
          <p:nvPr/>
        </p:nvSpPr>
        <p:spPr>
          <a:xfrm>
            <a:off x="370162" y="2862325"/>
            <a:ext cx="1322798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s-ES_tradnl" sz="12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Fuentes</a:t>
            </a:r>
          </a:p>
          <a:p>
            <a:pPr algn="ctr"/>
            <a:r>
              <a:rPr lang="es-ES_tradnl" sz="1200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De financiación</a:t>
            </a:r>
          </a:p>
        </p:txBody>
      </p:sp>
      <p:sp>
        <p:nvSpPr>
          <p:cNvPr id="15" name="CuadroTexto 7"/>
          <p:cNvSpPr txBox="1"/>
          <p:nvPr/>
        </p:nvSpPr>
        <p:spPr>
          <a:xfrm>
            <a:off x="1949245" y="2522618"/>
            <a:ext cx="3517839" cy="400110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4000" b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pPr algn="l"/>
            <a:r>
              <a:rPr lang="es-ES_tradnl" sz="2000" dirty="0"/>
              <a:t>SGR              $7.317.297.847</a:t>
            </a:r>
          </a:p>
        </p:txBody>
      </p:sp>
      <p:sp>
        <p:nvSpPr>
          <p:cNvPr id="22" name="CuadroTexto 7"/>
          <p:cNvSpPr txBox="1"/>
          <p:nvPr/>
        </p:nvSpPr>
        <p:spPr>
          <a:xfrm>
            <a:off x="1943390" y="3022252"/>
            <a:ext cx="3523695" cy="400110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2400" b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pPr algn="l"/>
            <a:r>
              <a:rPr lang="es-ES_tradnl" sz="2000" dirty="0"/>
              <a:t>R.P                   $504.174.687</a:t>
            </a:r>
          </a:p>
        </p:txBody>
      </p:sp>
      <p:sp>
        <p:nvSpPr>
          <p:cNvPr id="23" name="CuadroTexto 7"/>
          <p:cNvSpPr txBox="1"/>
          <p:nvPr/>
        </p:nvSpPr>
        <p:spPr>
          <a:xfrm>
            <a:off x="1943389" y="3514502"/>
            <a:ext cx="3523695" cy="400110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ES_tradnl"/>
            </a:defPPr>
            <a:lvl1pPr algn="ctr">
              <a:defRPr sz="2400" b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defRPr>
            </a:lvl1pPr>
          </a:lstStyle>
          <a:p>
            <a:pPr algn="l"/>
            <a:r>
              <a:rPr lang="es-ES_tradnl" sz="2000" dirty="0"/>
              <a:t>C.M                  $307.485.718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823023" y="1308396"/>
            <a:ext cx="11204186" cy="5096490"/>
            <a:chOff x="722651" y="368593"/>
            <a:chExt cx="11204186" cy="5096490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484" y="614638"/>
              <a:ext cx="1651000" cy="1538717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5696" y="3179071"/>
              <a:ext cx="1970196" cy="1313464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722651" y="4397847"/>
              <a:ext cx="5892432" cy="584775"/>
            </a:xfrm>
            <a:prstGeom prst="rect">
              <a:avLst/>
            </a:prstGeom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es-CO" sz="1600" b="1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Belén de Umbría, </a:t>
              </a:r>
              <a:r>
                <a:rPr lang="es-CO" sz="1600" b="1" dirty="0" err="1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Mistrató</a:t>
              </a:r>
              <a:r>
                <a:rPr lang="es-CO" sz="1600" b="1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, La Virginia, </a:t>
              </a:r>
              <a:r>
                <a:rPr lang="es-CO" sz="1600" b="1" dirty="0" err="1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Guática</a:t>
              </a:r>
              <a:r>
                <a:rPr lang="es-CO" sz="1600" b="1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, </a:t>
              </a:r>
              <a:r>
                <a:rPr lang="es-CO" sz="1600" b="1" dirty="0" err="1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Quinchía</a:t>
              </a:r>
              <a:r>
                <a:rPr lang="es-CO" sz="1600" b="1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, La Celia, Santuario, </a:t>
              </a:r>
              <a:r>
                <a:rPr lang="es-CO" sz="1600" b="1" dirty="0" err="1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Apía</a:t>
              </a:r>
              <a:r>
                <a:rPr lang="es-CO" sz="1600" b="1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,  Balboa, Pueblo Rico y Marsella.</a:t>
              </a: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007" y="614639"/>
              <a:ext cx="1917477" cy="1502947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2781" y="368593"/>
              <a:ext cx="1355028" cy="2116704"/>
            </a:xfrm>
            <a:prstGeom prst="rect">
              <a:avLst/>
            </a:prstGeom>
          </p:spPr>
        </p:pic>
        <p:pic>
          <p:nvPicPr>
            <p:cNvPr id="37" name="Imagen 36"/>
            <p:cNvPicPr/>
            <p:nvPr/>
          </p:nvPicPr>
          <p:blipFill rotWithShape="1">
            <a:blip r:embed="rId7"/>
            <a:srcRect l="19161" t="18076" r="18006" b="25836"/>
            <a:stretch/>
          </p:blipFill>
          <p:spPr bwMode="auto">
            <a:xfrm>
              <a:off x="9319638" y="1974171"/>
              <a:ext cx="2592508" cy="12250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Imagen 37"/>
            <p:cNvPicPr/>
            <p:nvPr/>
          </p:nvPicPr>
          <p:blipFill rotWithShape="1">
            <a:blip r:embed="rId8"/>
            <a:srcRect l="25548" t="14831" r="31822" b="21196"/>
            <a:stretch/>
          </p:blipFill>
          <p:spPr bwMode="auto">
            <a:xfrm>
              <a:off x="10476902" y="3136464"/>
              <a:ext cx="1449935" cy="12600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Imagen 41"/>
            <p:cNvPicPr/>
            <p:nvPr/>
          </p:nvPicPr>
          <p:blipFill rotWithShape="1">
            <a:blip r:embed="rId9"/>
            <a:srcRect l="59177" t="25492" r="13574" b="39042"/>
            <a:stretch/>
          </p:blipFill>
          <p:spPr bwMode="auto">
            <a:xfrm>
              <a:off x="7533149" y="2113534"/>
              <a:ext cx="1786489" cy="139747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307" y="4260736"/>
              <a:ext cx="1807226" cy="12043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3810019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>
            <a:fillRect/>
          </a:stretch>
        </p:blipFill>
        <p:spPr>
          <a:xfrm>
            <a:off x="346364" y="-177800"/>
            <a:ext cx="12192000" cy="66351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28510" y="400684"/>
            <a:ext cx="8215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IMPLEMENTACIÓN DE UNA RUTA TURÍSTICA EN EL CENTRO OCCIDENTE DE RISAARALDA.</a:t>
            </a:r>
          </a:p>
          <a:p>
            <a:pPr algn="ctr"/>
            <a:r>
              <a:rPr lang="en-US" sz="20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BPIN 2016000040033</a:t>
            </a:r>
            <a:endParaRPr lang="es-ES_tradnl" sz="2000" b="1" dirty="0">
              <a:solidFill>
                <a:srgbClr val="134374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161019" y="3609718"/>
            <a:ext cx="3222237" cy="338554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Adición</a:t>
            </a:r>
            <a:r>
              <a:rPr lang="en-US" sz="16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de </a:t>
            </a:r>
            <a:r>
              <a:rPr lang="en-US" sz="1600" b="1" dirty="0" err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recursos</a:t>
            </a:r>
            <a:endParaRPr lang="es-CO" sz="16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7161019" y="2805428"/>
            <a:ext cx="3222237" cy="584775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N. De </a:t>
            </a:r>
            <a:r>
              <a:rPr lang="en-US" sz="1600" b="1" dirty="0" err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Redistribución</a:t>
            </a:r>
            <a:r>
              <a:rPr lang="en-US" sz="16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de </a:t>
            </a:r>
            <a:r>
              <a:rPr lang="en-US" sz="1600" b="1" dirty="0" err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costos</a:t>
            </a:r>
            <a:r>
              <a:rPr lang="en-US" sz="16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por</a:t>
            </a:r>
            <a:r>
              <a:rPr lang="en-US" sz="16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actividades</a:t>
            </a:r>
            <a:r>
              <a:rPr lang="en-US" sz="16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.</a:t>
            </a:r>
            <a:endParaRPr lang="es-CO" sz="16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099969" y="4427595"/>
            <a:ext cx="4365238" cy="1077218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RECONOCIMIENTO NACIONAL: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  <a:p>
            <a:pPr algn="ctr"/>
            <a:r>
              <a:rPr lang="es-ES" b="1" i="1" dirty="0">
                <a:solidFill>
                  <a:schemeClr val="bg1"/>
                </a:solidFill>
              </a:rPr>
              <a:t>“Ejemplo de buenas prácticas para la competitividad turística”.</a:t>
            </a:r>
            <a:endParaRPr lang="es-CO" sz="2400" b="1" i="1" dirty="0">
              <a:solidFill>
                <a:schemeClr val="bg1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0821290" y="2808100"/>
            <a:ext cx="595789" cy="4602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lang="es-C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0830204" y="3548869"/>
            <a:ext cx="595789" cy="4602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$0</a:t>
            </a:r>
            <a:endParaRPr lang="es-CO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Google Shape;152;p25">
            <a:extLst>
              <a:ext uri="{FF2B5EF4-FFF2-40B4-BE49-F238E27FC236}">
                <a16:creationId xmlns:a16="http://schemas.microsoft.com/office/drawing/2014/main" id="{224DD199-A6B5-4FE9-A905-89808ECA60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191136"/>
              </p:ext>
            </p:extLst>
          </p:nvPr>
        </p:nvGraphicFramePr>
        <p:xfrm>
          <a:off x="505818" y="1448991"/>
          <a:ext cx="6208253" cy="3638722"/>
        </p:xfrm>
        <a:graphic>
          <a:graphicData uri="http://schemas.openxmlformats.org/drawingml/2006/table">
            <a:tbl>
              <a:tblPr>
                <a:noFill/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tblPr>
              <a:tblGrid>
                <a:gridCol w="362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16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AVANCE FINANCIERO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accent1">
                            <a:lumMod val="50000"/>
                          </a:schemeClr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IMPLEMENTACIÓN DE UNA RUTA TURÍSTICA EN EL CENTRO OCCIDENTE DEL DEPARTAMENTO DE RISARALDA BPIN </a:t>
                      </a:r>
                      <a:r>
                        <a:rPr lang="es-CO" sz="8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Arial"/>
                        </a:rPr>
                        <a:t>2016000040033</a:t>
                      </a:r>
                      <a:endParaRPr lang="es-ES" sz="800" b="1" i="0" u="none" strike="noStrike" cap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sym typeface="Arial"/>
                        </a:rPr>
                        <a:t>FECHA DE INICIO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cs typeface="Arial"/>
                          <a:sym typeface="Arial"/>
                        </a:rPr>
                        <a:t>18 enero 2018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sym typeface="Arial"/>
                        </a:rPr>
                        <a:t>FECHA DE TERMINACIÓN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cs typeface="Arial"/>
                          <a:sym typeface="Arial"/>
                        </a:rPr>
                        <a:t>31 de diciembre de 2022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960462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Arial"/>
                        </a:rPr>
                        <a:t>BENEFICIARIOS</a:t>
                      </a: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SimSun" panose="02010600030101010101" pitchFamily="2" charset="-122"/>
                          <a:cs typeface="Arial"/>
                          <a:sym typeface="Arial"/>
                        </a:rPr>
                        <a:t>5.820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sym typeface="Arial"/>
                        </a:rPr>
                        <a:t>VALOR TOTAL DEL PROYECTO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cs typeface="Arial"/>
                          <a:sym typeface="Arial"/>
                        </a:rPr>
                        <a:t>$8.128.958.269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146565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sym typeface="Arial"/>
                        </a:rPr>
                        <a:t>VALOR TOTAL RECURSOS SGR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cs typeface="Arial"/>
                          <a:sym typeface="Arial"/>
                        </a:rPr>
                        <a:t>$7.317.297.847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548931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sym typeface="Arial"/>
                        </a:rPr>
                        <a:t>VALOR TOTAL RECURSOS CONTRAPARTIDA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cs typeface="Arial"/>
                          <a:sym typeface="Arial"/>
                        </a:rPr>
                        <a:t>$307.485.718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085065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Arial"/>
                        </a:rPr>
                        <a:t>VALOR TOTAL RECURSOS PROPIOS</a:t>
                      </a: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SimSun" panose="02010600030101010101" pitchFamily="2" charset="-122"/>
                          <a:cs typeface="Arial"/>
                          <a:sym typeface="Arial"/>
                        </a:rPr>
                        <a:t>$504.174.695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997965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sym typeface="Arial"/>
                        </a:rPr>
                        <a:t>% COMPROMISO FINANCIERO SGR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cs typeface="Arial"/>
                          <a:sym typeface="Arial"/>
                        </a:rPr>
                        <a:t>99,99%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392799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sym typeface="Arial"/>
                        </a:rPr>
                        <a:t>% AVANCE FINANCIERO SGR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cs typeface="Arial"/>
                          <a:sym typeface="Arial"/>
                        </a:rPr>
                        <a:t>98,56%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SimSun" panose="02010600030101010101" pitchFamily="2" charset="-122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Arial"/>
                          <a:cs typeface="Arial"/>
                          <a:sym typeface="Arial"/>
                        </a:rPr>
                        <a:t>% AVANCE FINANCIERO CONTRAPARTIDA</a:t>
                      </a: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Arial"/>
                          <a:cs typeface="Arial"/>
                          <a:sym typeface="Arial"/>
                        </a:rPr>
                        <a:t>98,54%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586763"/>
                  </a:ext>
                </a:extLst>
              </a:tr>
              <a:tr h="2606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Arial"/>
                          <a:cs typeface="Arial"/>
                          <a:sym typeface="Arial"/>
                        </a:rPr>
                        <a:t>% AVANCE FINANCIERO RECURSOS PROPIOS</a:t>
                      </a: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Arial"/>
                          <a:cs typeface="Arial"/>
                          <a:sym typeface="Arial"/>
                        </a:rPr>
                        <a:t>100,0%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711974"/>
                  </a:ext>
                </a:extLst>
              </a:tr>
            </a:tbl>
          </a:graphicData>
        </a:graphic>
      </p:graphicFrame>
      <p:graphicFrame>
        <p:nvGraphicFramePr>
          <p:cNvPr id="13" name="Google Shape;152;p25">
            <a:extLst>
              <a:ext uri="{FF2B5EF4-FFF2-40B4-BE49-F238E27FC236}">
                <a16:creationId xmlns:a16="http://schemas.microsoft.com/office/drawing/2014/main" id="{A916F2DE-B63A-4A7C-B2EC-438DA65C18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255302"/>
              </p:ext>
            </p:extLst>
          </p:nvPr>
        </p:nvGraphicFramePr>
        <p:xfrm>
          <a:off x="505818" y="5240257"/>
          <a:ext cx="6208253" cy="1021788"/>
        </p:xfrm>
        <a:graphic>
          <a:graphicData uri="http://schemas.openxmlformats.org/drawingml/2006/table">
            <a:tbl>
              <a:tblPr>
                <a:noFill/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tblPr>
              <a:tblGrid>
                <a:gridCol w="3617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1532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AVANCE TÉCNICO</a:t>
                      </a:r>
                    </a:p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IMPLEMENTACIÓN DE UNA RUTA TURÍSTICA EN EL CENTRO OCCIDENTE DEL DEPARTAMENTO DE RISARALDA BPIN </a:t>
                      </a:r>
                      <a:r>
                        <a:rPr lang="es-CO" sz="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Lato Light"/>
                          <a:ea typeface="Lato Light"/>
                          <a:cs typeface="Lato Light"/>
                          <a:sym typeface="Arial"/>
                        </a:rPr>
                        <a:t>2016000040033</a:t>
                      </a:r>
                      <a:endParaRPr lang="es-ES" sz="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Arial"/>
                          <a:cs typeface="Arial"/>
                          <a:sym typeface="Arial"/>
                        </a:rPr>
                        <a:t>PORCENTAJE DE AVANCE TÉCNICO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b="1" i="0" u="none" strike="noStrike" cap="none" dirty="0">
                          <a:solidFill>
                            <a:schemeClr val="bg1"/>
                          </a:solidFill>
                          <a:latin typeface="Lato Light"/>
                          <a:ea typeface="Arial"/>
                          <a:cs typeface="Arial"/>
                          <a:sym typeface="Arial"/>
                        </a:rPr>
                        <a:t>98,00%</a:t>
                      </a:r>
                      <a:endParaRPr lang="es-CO" sz="1100" b="1" i="0" u="none" strike="noStrike" cap="none" dirty="0">
                        <a:solidFill>
                          <a:schemeClr val="bg1"/>
                        </a:solidFill>
                        <a:latin typeface="Lato Ligh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7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675628" y="3062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8016949" y="-1084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2206B-12BA-AF43-96F3-39D58597AE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7" y="-28282"/>
            <a:ext cx="2071293" cy="694755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337176" y="8444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-968188" y="-13984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583771" y="1618919"/>
            <a:ext cx="1987721" cy="53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CO" altLang="es-CO" sz="800" b="1" dirty="0">
                <a:solidFill>
                  <a:schemeClr val="tx1"/>
                </a:solidFill>
              </a:rPr>
              <a:t>TRADICIÓN  CAFETERA</a:t>
            </a:r>
          </a:p>
          <a:p>
            <a:pPr algn="ctr"/>
            <a:r>
              <a:rPr lang="es-CO" altLang="es-CO" sz="800" b="1" dirty="0">
                <a:solidFill>
                  <a:schemeClr val="tx1"/>
                </a:solidFill>
              </a:rPr>
              <a:t>Y CULTURA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97299" y="2447306"/>
            <a:ext cx="1987721" cy="50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CO" altLang="es-CO" sz="800" b="1" dirty="0">
                <a:solidFill>
                  <a:schemeClr val="tx1"/>
                </a:solidFill>
              </a:rPr>
              <a:t>PRODUCTOS TERMINADOS DE CAFÉ Y TIENDAS ESPECIALIZADAS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827022" y="3395376"/>
            <a:ext cx="1501218" cy="31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800" b="1" dirty="0">
                <a:solidFill>
                  <a:schemeClr val="tx1"/>
                </a:solidFill>
              </a:rPr>
              <a:t>SENDERISMO,  PAISAJES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776245" y="4305267"/>
            <a:ext cx="1602772" cy="31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800" b="1" dirty="0">
                <a:solidFill>
                  <a:schemeClr val="tx1"/>
                </a:solidFill>
              </a:rPr>
              <a:t>AVISTAMIENTO DE AVES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498" y="1347046"/>
            <a:ext cx="1114795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6335" y="1347046"/>
            <a:ext cx="1114796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057" y="1347046"/>
            <a:ext cx="1114795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9836" y="1347046"/>
            <a:ext cx="1114795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6916" y="1347046"/>
            <a:ext cx="1114796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0323" y="1347046"/>
            <a:ext cx="1114796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642062" y="1347046"/>
            <a:ext cx="1077231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GUÁTICA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Cultura entre seda y café en los Andes colombianos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813899" y="1349316"/>
            <a:ext cx="1077232" cy="86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MARSELLA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Historia y arte de una tierra que se levanta entre ríos y montañas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984621" y="1349316"/>
            <a:ext cx="1077231" cy="86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MISTRATÓ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Mixtura de saberes y conocimientos del Paisaje Cultural Cafetero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8147400" y="1362693"/>
            <a:ext cx="1077231" cy="8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PUEBLO RICO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Historia triétnica a través de los colores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10447723" y="1318012"/>
            <a:ext cx="1077232" cy="8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SANTUARIO</a:t>
            </a:r>
            <a:r>
              <a:rPr lang="es-ES" altLang="es-CO" sz="900" dirty="0">
                <a:solidFill>
                  <a:srgbClr val="FFFFFF"/>
                </a:solidFill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Aromas y tradiciones cafeteras del Tatamá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9304480" y="1343643"/>
            <a:ext cx="1077232" cy="8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QUINCHÍA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Entre cerros y filigranas se funde una cultura ancestral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498" y="2221000"/>
            <a:ext cx="1114795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6335" y="2221000"/>
            <a:ext cx="1114796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057" y="2221000"/>
            <a:ext cx="1114795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9836" y="2221000"/>
            <a:ext cx="1114795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6916" y="2221000"/>
            <a:ext cx="1114796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4642062" y="2221000"/>
            <a:ext cx="1077231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APÍA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Expresión cafetera que alimenta los sentidos </a:t>
            </a: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5813899" y="2206485"/>
            <a:ext cx="1077232" cy="8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BALBOA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Origen de la tranquilidad, el aroma y el sabor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984621" y="2210630"/>
            <a:ext cx="1077231" cy="89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BELÉN DE UMBRÍA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Alegría del caficultor que fluye a través de la montaña</a:t>
            </a: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9304480" y="2217597"/>
            <a:ext cx="1077232" cy="8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QUINCHÍA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La cultura campesina en una taza de café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8147400" y="2209888"/>
            <a:ext cx="1077231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LA CELIA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Sabor de la cultura cafetera patrimonio de la humanidad </a:t>
            </a:r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193" y="3151291"/>
            <a:ext cx="1116100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031" y="3151291"/>
            <a:ext cx="1116100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341" y="3151291"/>
            <a:ext cx="1116100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120" y="3151291"/>
            <a:ext cx="1116100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7199" y="3151291"/>
            <a:ext cx="1116100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4643650" y="3151291"/>
            <a:ext cx="1077232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BALBOA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Paisajes de ensueño desde la cumbre de los Andes</a:t>
            </a: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5813899" y="3147886"/>
            <a:ext cx="1077232" cy="8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LA CELIA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Por los inclinados paisajes de los Andes colombianos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6986209" y="3147886"/>
            <a:ext cx="1077232" cy="83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LA VIRGINIA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Donde se encuentran majestuosos ríos y el bosque seco tropical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9304480" y="3151291"/>
            <a:ext cx="1077232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SANTUARIO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Colores mágicos de los andes colombianos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8147400" y="3153560"/>
            <a:ext cx="1077231" cy="86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PUEBLO RICO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La Magia de los sonidos de una biodiversidad por descubrir</a:t>
            </a:r>
          </a:p>
        </p:txBody>
      </p:sp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231" y="4052179"/>
            <a:ext cx="1116100" cy="72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56" y="4052179"/>
            <a:ext cx="1116100" cy="72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203" y="4052179"/>
            <a:ext cx="1116100" cy="72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" name="Text Box 47"/>
          <p:cNvSpPr txBox="1">
            <a:spLocks noChangeArrowheads="1"/>
          </p:cNvSpPr>
          <p:nvPr/>
        </p:nvSpPr>
        <p:spPr bwMode="auto">
          <a:xfrm>
            <a:off x="4656688" y="4052180"/>
            <a:ext cx="1077232" cy="62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MISTRATÓ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 Entre trinos y senderos por cafetales y montañas</a:t>
            </a:r>
          </a:p>
        </p:txBody>
      </p: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5830112" y="4052180"/>
            <a:ext cx="1077232" cy="62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PUEBLO RICO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 Un sin número de encuentros en un territorio de aves </a:t>
            </a:r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6984621" y="4045016"/>
            <a:ext cx="1077231" cy="63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APÍA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Privilegio de observar una naturaleza biodiversa</a:t>
            </a:r>
          </a:p>
        </p:txBody>
      </p:sp>
      <p:sp>
        <p:nvSpPr>
          <p:cNvPr id="51" name="Text Box 50"/>
          <p:cNvSpPr txBox="1">
            <a:spLocks noChangeArrowheads="1"/>
          </p:cNvSpPr>
          <p:nvPr/>
        </p:nvSpPr>
        <p:spPr bwMode="auto">
          <a:xfrm>
            <a:off x="2597298" y="5023300"/>
            <a:ext cx="1987721" cy="42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800" b="1" dirty="0">
                <a:solidFill>
                  <a:schemeClr val="tx1"/>
                </a:solidFill>
              </a:rPr>
              <a:t>RECORRIDOS POR VARIEDAD DE CULTIVOS Y SU TRANSFORMACIÓN. </a:t>
            </a:r>
          </a:p>
        </p:txBody>
      </p:sp>
      <p:pic>
        <p:nvPicPr>
          <p:cNvPr id="52" name="Picture 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231" y="4812349"/>
            <a:ext cx="1116100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56" y="4812349"/>
            <a:ext cx="1116100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379" y="4812349"/>
            <a:ext cx="1116100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4656688" y="4812349"/>
            <a:ext cx="1077232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BALBOA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 </a:t>
            </a:r>
            <a:r>
              <a:rPr lang="es-ES" altLang="es-CO" sz="900" dirty="0">
                <a:solidFill>
                  <a:srgbClr val="FFFFFF"/>
                </a:solidFill>
              </a:rPr>
              <a:t>Tras las huellas del quehacer campesino</a:t>
            </a:r>
          </a:p>
        </p:txBody>
      </p: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5830112" y="4812349"/>
            <a:ext cx="1077232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BELÉN DE UMBRÍA</a:t>
            </a:r>
            <a:r>
              <a:rPr lang="es-ES" altLang="es-CO" sz="900" dirty="0">
                <a:solidFill>
                  <a:srgbClr val="FFFFFF"/>
                </a:solidFill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Origen de la historia y transformación de una cultura campesina </a:t>
            </a:r>
          </a:p>
        </p:txBody>
      </p:sp>
      <p:sp>
        <p:nvSpPr>
          <p:cNvPr id="57" name="Text Box 56"/>
          <p:cNvSpPr txBox="1">
            <a:spLocks noChangeArrowheads="1"/>
          </p:cNvSpPr>
          <p:nvPr/>
        </p:nvSpPr>
        <p:spPr bwMode="auto">
          <a:xfrm>
            <a:off x="6999247" y="4812349"/>
            <a:ext cx="1077232" cy="85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MARSELLA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dirty="0">
                <a:solidFill>
                  <a:srgbClr val="FFFFFF"/>
                </a:solidFill>
              </a:rPr>
              <a:t>Saberes transformados en cultivos y sabores</a:t>
            </a:r>
          </a:p>
        </p:txBody>
      </p:sp>
      <p:sp>
        <p:nvSpPr>
          <p:cNvPr id="58" name="Text Box 57"/>
          <p:cNvSpPr txBox="1">
            <a:spLocks noChangeArrowheads="1"/>
          </p:cNvSpPr>
          <p:nvPr/>
        </p:nvSpPr>
        <p:spPr bwMode="auto">
          <a:xfrm>
            <a:off x="2789772" y="5991803"/>
            <a:ext cx="1602772" cy="32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800" b="1" dirty="0">
                <a:solidFill>
                  <a:schemeClr val="tx1"/>
                </a:solidFill>
              </a:rPr>
              <a:t>BICITURISMO Y AVENTURA </a:t>
            </a:r>
          </a:p>
        </p:txBody>
      </p:sp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073" y="5693623"/>
            <a:ext cx="1171764" cy="72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" name="Text Box 59"/>
          <p:cNvSpPr txBox="1">
            <a:spLocks noChangeArrowheads="1"/>
          </p:cNvSpPr>
          <p:nvPr/>
        </p:nvSpPr>
        <p:spPr bwMode="auto">
          <a:xfrm>
            <a:off x="4637942" y="5693623"/>
            <a:ext cx="1099727" cy="72402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APÍA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</a:pPr>
            <a:r>
              <a:rPr lang="es-ES" altLang="es-CO" sz="900" b="1" dirty="0">
                <a:solidFill>
                  <a:srgbClr val="FFFFFF"/>
                </a:solidFill>
              </a:rPr>
              <a:t> Aventuras y Tradiciones de Cara al Viento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2597298" y="390147"/>
            <a:ext cx="895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i="1" dirty="0">
                <a:latin typeface="Montserrat Black" charset="0"/>
                <a:ea typeface="Montserrat Black" charset="0"/>
                <a:cs typeface="Montserrat Black" charset="0"/>
              </a:rPr>
              <a:t>Categorías de Actividades Experienciales</a:t>
            </a:r>
          </a:p>
        </p:txBody>
      </p:sp>
    </p:spTree>
    <p:extLst>
      <p:ext uri="{BB962C8B-B14F-4D97-AF65-F5344CB8AC3E}">
        <p14:creationId xmlns:p14="http://schemas.microsoft.com/office/powerpoint/2010/main" val="10693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51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C:\Users\Camilo AU\Downloads\IMAGEN SENDEROS.jpg"/>
          <p:cNvPicPr/>
          <p:nvPr/>
        </p:nvPicPr>
        <p:blipFill>
          <a:blip r:embed="rId2"/>
          <a:srcRect l="9686" t="6036" r="14366" b="11112"/>
          <a:stretch>
            <a:fillRect/>
          </a:stretch>
        </p:blipFill>
        <p:spPr bwMode="auto">
          <a:xfrm>
            <a:off x="7315194" y="0"/>
            <a:ext cx="4876805" cy="644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>
            <a:fillRect/>
          </a:stretch>
        </p:blipFill>
        <p:spPr>
          <a:xfrm>
            <a:off x="-1" y="0"/>
            <a:ext cx="12192000" cy="66351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6772" y="942538"/>
            <a:ext cx="717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MEJORAMIENTO Y CONSTRUCCIÓN DE INFRAES</a:t>
            </a:r>
            <a:r>
              <a:rPr lang="es-CO" sz="20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TRUCTURA </a:t>
            </a:r>
            <a:endParaRPr lang="es-ES_tradnl" sz="2000" b="1" dirty="0">
              <a:solidFill>
                <a:srgbClr val="134374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52460" y="1299794"/>
            <a:ext cx="61360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6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PARA EL TURISMO DE NATURALEZA</a:t>
            </a:r>
            <a:endParaRPr lang="es-ES_tradnl" sz="2600" b="1" dirty="0">
              <a:solidFill>
                <a:srgbClr val="134374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2459" y="2090213"/>
            <a:ext cx="6762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rgbClr val="134374"/>
                </a:solidFill>
                <a:latin typeface="Montserrat ExtraBold" charset="0"/>
                <a:ea typeface="Montserrat ExtraBold" charset="0"/>
                <a:cs typeface="Montserrat ExtraBold" charset="0"/>
              </a:rPr>
              <a:t>Municipios impactados: </a:t>
            </a:r>
            <a:r>
              <a:rPr lang="es-CO" sz="1400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Pereira, Santa Rosa de Cabal, Belén de Umbría, Mistrató, La Virginia, Guática, Quinchía, La Celia, Santuario, Apía,  Balboa, Pueblo Rico y Marsella.</a:t>
            </a:r>
          </a:p>
          <a:p>
            <a:endParaRPr lang="es-CO" sz="1400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964403" y="5444484"/>
            <a:ext cx="3724096" cy="646331"/>
          </a:xfrm>
          <a:prstGeom prst="rect">
            <a:avLst/>
          </a:prstGeom>
          <a:solidFill>
            <a:srgbClr val="0097D4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sz="36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$ 3.500 millones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81933" y="510991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Inversión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271892" y="3504427"/>
            <a:ext cx="387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ES_tradnl" sz="2400" b="1" dirty="0">
                <a:solidFill>
                  <a:srgbClr val="134374"/>
                </a:solidFill>
                <a:latin typeface="Montserrat ExtraBold" charset="0"/>
                <a:ea typeface="Montserrat ExtraBold" charset="0"/>
                <a:cs typeface="Montserrat ExtraBold" charset="0"/>
              </a:rPr>
              <a:t>Trece (13) municipios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35267" y="3973050"/>
            <a:ext cx="67532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Tuvieron mejoramiento, construcción y rehabilitación de senderos e infraestructura </a:t>
            </a:r>
          </a:p>
          <a:p>
            <a:pPr algn="ctr"/>
            <a:r>
              <a:rPr lang="es-CO" sz="1400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para el desarrollo de actividades </a:t>
            </a:r>
          </a:p>
          <a:p>
            <a:pPr algn="ctr"/>
            <a:r>
              <a:rPr lang="es-CO" sz="1400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de turismo de naturaleza en senderos ecológicos y áreas protegidas de Risaralda</a:t>
            </a:r>
            <a:endParaRPr lang="es-ES_tradnl" sz="1400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CuadroTexto 8"/>
          <p:cNvSpPr txBox="1"/>
          <p:nvPr/>
        </p:nvSpPr>
        <p:spPr>
          <a:xfrm>
            <a:off x="1408404" y="511483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b="1" dirty="0">
                <a:solidFill>
                  <a:srgbClr val="134374"/>
                </a:solidFill>
                <a:latin typeface="Montserrat SemiBold" charset="0"/>
                <a:ea typeface="Montserrat SemiBold" charset="0"/>
                <a:cs typeface="Montserrat SemiBold" charset="0"/>
              </a:rPr>
              <a:t>Fuente</a:t>
            </a:r>
          </a:p>
        </p:txBody>
      </p:sp>
      <p:sp>
        <p:nvSpPr>
          <p:cNvPr id="15" name="CuadroTexto 7"/>
          <p:cNvSpPr txBox="1"/>
          <p:nvPr/>
        </p:nvSpPr>
        <p:spPr>
          <a:xfrm>
            <a:off x="1334346" y="5473980"/>
            <a:ext cx="10743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  <a:latin typeface="Montserrat Black" charset="0"/>
                <a:ea typeface="Montserrat Black" charset="0"/>
                <a:cs typeface="Montserrat Black" charset="0"/>
              </a:rPr>
              <a:t>SGR</a:t>
            </a:r>
          </a:p>
        </p:txBody>
      </p:sp>
    </p:spTree>
    <p:extLst>
      <p:ext uri="{BB962C8B-B14F-4D97-AF65-F5344CB8AC3E}">
        <p14:creationId xmlns:p14="http://schemas.microsoft.com/office/powerpoint/2010/main" val="3596693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526"/>
            <a:ext cx="12192000" cy="68562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33"/>
          <a:stretch>
            <a:fillRect/>
          </a:stretch>
        </p:blipFill>
        <p:spPr>
          <a:xfrm>
            <a:off x="-1020444" y="8084612"/>
            <a:ext cx="12192000" cy="66351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7350" y="307899"/>
            <a:ext cx="7397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FORTALECIMIENTO INFRAESTRUCTURA TURÍSTICA</a:t>
            </a:r>
          </a:p>
          <a:p>
            <a:pPr algn="ctr"/>
            <a:r>
              <a:rPr lang="en-US" sz="20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 PROMOCIÓN, DIVULGACIÓN, COMERCIALIZACIÓN </a:t>
            </a:r>
          </a:p>
          <a:p>
            <a:pPr algn="ctr"/>
            <a:r>
              <a:rPr lang="en-US" sz="2000" b="1" dirty="0">
                <a:solidFill>
                  <a:srgbClr val="134374"/>
                </a:solidFill>
                <a:latin typeface="Montserrat Black" charset="0"/>
                <a:ea typeface="Montserrat Black" charset="0"/>
                <a:cs typeface="Montserrat Black" charset="0"/>
              </a:rPr>
              <a:t>Y COMPETITIVIDAD DE LOS ATRACTIVOS TURÍSTICOS DEL</a:t>
            </a:r>
            <a:endParaRPr lang="es-ES_tradnl" sz="2000" b="1" dirty="0">
              <a:solidFill>
                <a:srgbClr val="134374"/>
              </a:solidFill>
              <a:latin typeface="Montserrat Black" charset="0"/>
              <a:ea typeface="Montserrat Black" charset="0"/>
              <a:cs typeface="Montserrat Black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733015" y="4503971"/>
            <a:ext cx="3994471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s-ES_tradnl" b="1" dirty="0">
                <a:solidFill>
                  <a:srgbClr val="134374"/>
                </a:solidFill>
                <a:latin typeface="Montserrat ExtraBold" charset="0"/>
                <a:ea typeface="Montserrat ExtraBold" charset="0"/>
                <a:cs typeface="Montserrat ExtraBold" charset="0"/>
              </a:rPr>
              <a:t>Municipios Beneficiados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AF7EEA8-7F0A-422B-95E8-422F57EAD11F}"/>
              </a:ext>
            </a:extLst>
          </p:cNvPr>
          <p:cNvSpPr txBox="1"/>
          <p:nvPr/>
        </p:nvSpPr>
        <p:spPr>
          <a:xfrm>
            <a:off x="784034" y="5176585"/>
            <a:ext cx="589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La Virginia, Santa Rosa de Cabal, La Celia, Apía, Dosquebradas, Belén de Umbría, Balboa.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DB64710-9950-46E4-A5DA-7DAF672DB43C}"/>
              </a:ext>
            </a:extLst>
          </p:cNvPr>
          <p:cNvSpPr txBox="1"/>
          <p:nvPr/>
        </p:nvSpPr>
        <p:spPr>
          <a:xfrm>
            <a:off x="643331" y="1937523"/>
            <a:ext cx="589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4 proyectos de infraestructura turística aprobados.</a:t>
            </a:r>
          </a:p>
          <a:p>
            <a:pPr algn="just"/>
            <a:endParaRPr lang="es-CO" b="1" dirty="0">
              <a:solidFill>
                <a:srgbClr val="134374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82B4013-F311-4CFE-AB88-C1813DD89382}"/>
              </a:ext>
            </a:extLst>
          </p:cNvPr>
          <p:cNvSpPr txBox="1"/>
          <p:nvPr/>
        </p:nvSpPr>
        <p:spPr>
          <a:xfrm>
            <a:off x="623455" y="2715491"/>
            <a:ext cx="591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3 proyectos de infraestructura turística en proceso de aprobación.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3A0FFB6-C4CF-409B-BE91-2D7D0521E72B}"/>
              </a:ext>
            </a:extLst>
          </p:cNvPr>
          <p:cNvSpPr txBox="1"/>
          <p:nvPr/>
        </p:nvSpPr>
        <p:spPr>
          <a:xfrm>
            <a:off x="643331" y="3429000"/>
            <a:ext cx="5892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1 proyectos de promoción nacional turística en proceso de aprobación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134374"/>
                </a:solidFill>
                <a:latin typeface="Montserrat" charset="0"/>
                <a:ea typeface="Montserrat" charset="0"/>
                <a:cs typeface="Montserrat" charset="0"/>
              </a:rPr>
              <a:t>1 proyecto de competitividad – Congreso Internacional de Senderismo y Montaña en proceso de aprobación.</a:t>
            </a:r>
          </a:p>
        </p:txBody>
      </p:sp>
      <p:pic>
        <p:nvPicPr>
          <p:cNvPr id="55" name="Imagen 54" descr="Una captura de un videojuego&#10;&#10;Descripción generada automáticamente con confianza media">
            <a:extLst>
              <a:ext uri="{FF2B5EF4-FFF2-40B4-BE49-F238E27FC236}">
                <a16:creationId xmlns:a16="http://schemas.microsoft.com/office/drawing/2014/main" id="{498A4B26-B3EF-4AAA-8CBB-FC22DAAC32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493" y="4543898"/>
            <a:ext cx="2248828" cy="2026034"/>
          </a:xfrm>
          <a:prstGeom prst="ellipse">
            <a:avLst/>
          </a:prstGeom>
        </p:spPr>
      </p:pic>
      <p:pic>
        <p:nvPicPr>
          <p:cNvPr id="51" name="Imagen 50" descr="Imagen que contiene exterior, edificio, pasto, tabla&#10;&#10;Descripción generada automáticamente">
            <a:extLst>
              <a:ext uri="{FF2B5EF4-FFF2-40B4-BE49-F238E27FC236}">
                <a16:creationId xmlns:a16="http://schemas.microsoft.com/office/drawing/2014/main" id="{AC772EB3-D728-4ADD-88BF-8F36C4900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872" y="2044876"/>
            <a:ext cx="2353637" cy="2149655"/>
          </a:xfrm>
          <a:prstGeom prst="ellipse">
            <a:avLst/>
          </a:prstGeom>
        </p:spPr>
      </p:pic>
      <p:pic>
        <p:nvPicPr>
          <p:cNvPr id="53" name="Imagen 52" descr="Imagen que contiene tabla, pequeño, firmar, hombre&#10;&#10;Descripción generada automáticamente">
            <a:extLst>
              <a:ext uri="{FF2B5EF4-FFF2-40B4-BE49-F238E27FC236}">
                <a16:creationId xmlns:a16="http://schemas.microsoft.com/office/drawing/2014/main" id="{94AA4DDD-D569-43C0-B347-9C9B376C9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25" y="3314447"/>
            <a:ext cx="2493416" cy="2144388"/>
          </a:xfrm>
          <a:prstGeom prst="ellipse">
            <a:avLst/>
          </a:prstGeom>
        </p:spPr>
      </p:pic>
      <p:pic>
        <p:nvPicPr>
          <p:cNvPr id="57" name="Imagen 56" descr="Casa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ACE76FB6-D66F-4DBE-ABB0-C275ACBF1B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04" y="653874"/>
            <a:ext cx="2598446" cy="23700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17261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1672</Words>
  <Application>Microsoft Office PowerPoint</Application>
  <PresentationFormat>Panorámica</PresentationFormat>
  <Paragraphs>278</Paragraphs>
  <Slides>40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3" baseType="lpstr">
      <vt:lpstr>Arial</vt:lpstr>
      <vt:lpstr>Calibri</vt:lpstr>
      <vt:lpstr>Calibri Light</vt:lpstr>
      <vt:lpstr>Lato Light</vt:lpstr>
      <vt:lpstr>Monserrat black</vt:lpstr>
      <vt:lpstr>Montserrat</vt:lpstr>
      <vt:lpstr>Montserrat Black</vt:lpstr>
      <vt:lpstr>Montserrat ExtraBold</vt:lpstr>
      <vt:lpstr>Montserrat Medium</vt:lpstr>
      <vt:lpstr>Montserrat SemiBold</vt:lpstr>
      <vt:lpstr>Wingdings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PARQUE MIRADOR LAS COMETAS EN EL MUNICIPIO DE LA VIRGINIA – FNTP-200-2020</vt:lpstr>
      <vt:lpstr>Presentación de PowerPoint</vt:lpstr>
      <vt:lpstr>CONSTRUCCIÓN DEL RECINTO GASTRONÓMICO, ARTESANAL y EXPERIENCIAL DE SANTA ROSA DE CABAL, RISARALDA – FNTP-183-2020</vt:lpstr>
      <vt:lpstr>Presentación de PowerPoint</vt:lpstr>
      <vt:lpstr>PARQUE LINEAL Y DEPORTIVO SOBRE LA MARGEN IZQUIERDA DEL RIO MONOS – FNTP-199-2020</vt:lpstr>
      <vt:lpstr>Presentación de PowerPoint</vt:lpstr>
      <vt:lpstr>CONSTRUCCIÓN DE UNA INFRAESTRUCTURA TURÍSTICA EN EL PARQUE EL CLAVEL EN EL MUNICIPIO DE APÍA – RISARALDA –  FNTP-201-2020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natalia tamayo franco</dc:creator>
  <cp:lastModifiedBy>natalia tamayo franco</cp:lastModifiedBy>
  <cp:revision>109</cp:revision>
  <dcterms:created xsi:type="dcterms:W3CDTF">2022-10-18T20:28:02Z</dcterms:created>
  <dcterms:modified xsi:type="dcterms:W3CDTF">2023-10-17T18:25:56Z</dcterms:modified>
</cp:coreProperties>
</file>